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 id="2147483648" r:id="rId3"/>
  </p:sldMasterIdLst>
  <p:notesMasterIdLst>
    <p:notesMasterId r:id="rId16"/>
  </p:notesMasterIdLst>
  <p:handoutMasterIdLst>
    <p:handoutMasterId r:id="rId17"/>
  </p:handoutMasterIdLst>
  <p:sldIdLst>
    <p:sldId id="266" r:id="rId4"/>
    <p:sldId id="3109" r:id="rId5"/>
    <p:sldId id="3119" r:id="rId6"/>
    <p:sldId id="3115" r:id="rId7"/>
    <p:sldId id="3134" r:id="rId8"/>
    <p:sldId id="3084" r:id="rId9"/>
    <p:sldId id="3135" r:id="rId10"/>
    <p:sldId id="3129" r:id="rId11"/>
    <p:sldId id="3133" r:id="rId12"/>
    <p:sldId id="3120" r:id="rId13"/>
    <p:sldId id="3136" r:id="rId14"/>
    <p:sldId id="3117" r:id="rId15"/>
  </p:sldIdLst>
  <p:sldSz cx="12192000" cy="6858000"/>
  <p:notesSz cx="7010400" cy="9296400"/>
  <p:embeddedFontLst>
    <p:embeddedFont>
      <p:font typeface="Arial Black" panose="020B0A04020102020204" pitchFamily="34" charset="0"/>
      <p:bold r:id="rId18"/>
    </p:embeddedFont>
    <p:embeddedFont>
      <p:font typeface="Berlin Sans FB" panose="020E0602020502020306" pitchFamily="34" charset="0"/>
      <p:regular r:id="rId19"/>
      <p:bold r:id="rId20"/>
    </p:embeddedFont>
    <p:embeddedFont>
      <p:font typeface="brandon_grotesquebold"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Georgia" panose="02040502050405020303" pitchFamily="18" charset="0"/>
      <p:regular r:id="rId31"/>
      <p:bold r:id="rId32"/>
      <p:italic r:id="rId33"/>
      <p:boldItalic r:id="rId34"/>
    </p:embeddedFont>
    <p:embeddedFont>
      <p:font typeface="Merriweather" panose="000005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3109"/>
            <p14:sldId id="3119"/>
            <p14:sldId id="3115"/>
            <p14:sldId id="3134"/>
            <p14:sldId id="3084"/>
            <p14:sldId id="3135"/>
            <p14:sldId id="3129"/>
            <p14:sldId id="3133"/>
            <p14:sldId id="3120"/>
            <p14:sldId id="3136"/>
            <p14:sldId id="31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25CCD8"/>
    <a:srgbClr val="F58573"/>
    <a:srgbClr val="D9D9D9"/>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B8C017-AD13-A617-0EE9-6C6D6587FCF1}" v="2" dt="2022-06-14T02:53:33.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638" autoAdjust="0"/>
  </p:normalViewPr>
  <p:slideViewPr>
    <p:cSldViewPr snapToGrid="0" snapToObjects="1" showGuides="1">
      <p:cViewPr>
        <p:scale>
          <a:sx n="55" d="100"/>
          <a:sy n="55" d="100"/>
        </p:scale>
        <p:origin x="1088" y="28"/>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2.fntdata"/><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heme" Target="theme/theme1.xml"/><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way-Beth, Alfreda" userId="S::alfreda.holloway@cookcountyhhs.org::47cf7b25-5b40-46ab-9b16-43fd5c8e3de7" providerId="AD" clId="Web-{B8B8C017-AD13-A617-0EE9-6C6D6587FCF1}"/>
    <pc:docChg chg="addSld delSld addMainMaster modSection">
      <pc:chgData name="Holloway-Beth, Alfreda" userId="S::alfreda.holloway@cookcountyhhs.org::47cf7b25-5b40-46ab-9b16-43fd5c8e3de7" providerId="AD" clId="Web-{B8B8C017-AD13-A617-0EE9-6C6D6587FCF1}" dt="2022-06-14T02:53:33.522" v="1"/>
      <pc:docMkLst>
        <pc:docMk/>
      </pc:docMkLst>
      <pc:sldChg chg="del">
        <pc:chgData name="Holloway-Beth, Alfreda" userId="S::alfreda.holloway@cookcountyhhs.org::47cf7b25-5b40-46ab-9b16-43fd5c8e3de7" providerId="AD" clId="Web-{B8B8C017-AD13-A617-0EE9-6C6D6587FCF1}" dt="2022-06-14T02:53:33.522" v="1"/>
        <pc:sldMkLst>
          <pc:docMk/>
          <pc:sldMk cId="3714402211" sldId="3127"/>
        </pc:sldMkLst>
      </pc:sldChg>
      <pc:sldChg chg="add">
        <pc:chgData name="Holloway-Beth, Alfreda" userId="S::alfreda.holloway@cookcountyhhs.org::47cf7b25-5b40-46ab-9b16-43fd5c8e3de7" providerId="AD" clId="Web-{B8B8C017-AD13-A617-0EE9-6C6D6587FCF1}" dt="2022-06-14T02:53:19.647" v="0"/>
        <pc:sldMkLst>
          <pc:docMk/>
          <pc:sldMk cId="245827943" sldId="3136"/>
        </pc:sldMkLst>
      </pc:sldChg>
      <pc:sldMasterChg chg="add addSldLayout">
        <pc:chgData name="Holloway-Beth, Alfreda" userId="S::alfreda.holloway@cookcountyhhs.org::47cf7b25-5b40-46ab-9b16-43fd5c8e3de7" providerId="AD" clId="Web-{B8B8C017-AD13-A617-0EE9-6C6D6587FCF1}" dt="2022-06-14T02:53:19.647" v="0"/>
        <pc:sldMasterMkLst>
          <pc:docMk/>
          <pc:sldMasterMk cId="2002173565" sldId="2147483648"/>
        </pc:sldMasterMkLst>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3934564605" sldId="2147483649"/>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3580974774" sldId="2147483650"/>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1226703207" sldId="2147483651"/>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1691048597" sldId="2147483662"/>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912296703" sldId="2147483663"/>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2865039284" sldId="2147483664"/>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805018900" sldId="2147483665"/>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2664390923" sldId="2147483666"/>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1905899738" sldId="2147483667"/>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1912797381" sldId="2147483668"/>
          </pc:sldLayoutMkLst>
        </pc:sldLayoutChg>
        <pc:sldLayoutChg chg="add">
          <pc:chgData name="Holloway-Beth, Alfreda" userId="S::alfreda.holloway@cookcountyhhs.org::47cf7b25-5b40-46ab-9b16-43fd5c8e3de7" providerId="AD" clId="Web-{B8B8C017-AD13-A617-0EE9-6C6D6587FCF1}" dt="2022-06-14T02:53:19.647" v="0"/>
          <pc:sldLayoutMkLst>
            <pc:docMk/>
            <pc:sldMasterMk cId="2002173565" sldId="2147483648"/>
            <pc:sldLayoutMk cId="4043685072" sldId="2147483805"/>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3F469-9E9F-4C16-B2CD-977F183D52D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B4C05BE-3CD3-4D79-B717-3F17E5915534}">
      <dgm:prSet phldrT="[Text]"/>
      <dgm:spPr/>
      <dgm:t>
        <a:bodyPr/>
        <a:lstStyle/>
        <a:p>
          <a:r>
            <a:rPr lang="en-US" dirty="0"/>
            <a:t>Health Equity</a:t>
          </a:r>
        </a:p>
      </dgm:t>
    </dgm:pt>
    <dgm:pt modelId="{05A9B1E4-35A1-4582-9030-EDD36DFD8FE2}" type="parTrans" cxnId="{5497E874-AA9A-41FD-9010-1DEA0A808FF7}">
      <dgm:prSet/>
      <dgm:spPr/>
      <dgm:t>
        <a:bodyPr/>
        <a:lstStyle/>
        <a:p>
          <a:endParaRPr lang="en-US"/>
        </a:p>
      </dgm:t>
    </dgm:pt>
    <dgm:pt modelId="{F6C06525-9A02-4AC2-846B-5DDE580AAE36}" type="sibTrans" cxnId="{5497E874-AA9A-41FD-9010-1DEA0A808FF7}">
      <dgm:prSet/>
      <dgm:spPr/>
      <dgm:t>
        <a:bodyPr/>
        <a:lstStyle/>
        <a:p>
          <a:endParaRPr lang="en-US"/>
        </a:p>
      </dgm:t>
    </dgm:pt>
    <dgm:pt modelId="{61F6F4AE-743A-47D9-BA55-94138722EA81}">
      <dgm:prSet phldrT="[Text]"/>
      <dgm:spPr/>
      <dgm:t>
        <a:bodyPr/>
        <a:lstStyle/>
        <a:p>
          <a:r>
            <a:rPr lang="en-US" dirty="0"/>
            <a:t>Strategic Communication</a:t>
          </a:r>
        </a:p>
      </dgm:t>
    </dgm:pt>
    <dgm:pt modelId="{68BBB028-277E-4A0B-9569-62E2A35906B8}" type="parTrans" cxnId="{AF2B9DBF-202A-4573-BA66-FD53958AF73B}">
      <dgm:prSet/>
      <dgm:spPr/>
      <dgm:t>
        <a:bodyPr/>
        <a:lstStyle/>
        <a:p>
          <a:endParaRPr lang="en-US"/>
        </a:p>
      </dgm:t>
    </dgm:pt>
    <dgm:pt modelId="{A30FE7C8-3335-4A00-AD33-6D2E99A6A417}" type="sibTrans" cxnId="{AF2B9DBF-202A-4573-BA66-FD53958AF73B}">
      <dgm:prSet/>
      <dgm:spPr/>
      <dgm:t>
        <a:bodyPr/>
        <a:lstStyle/>
        <a:p>
          <a:endParaRPr lang="en-US"/>
        </a:p>
      </dgm:t>
    </dgm:pt>
    <dgm:pt modelId="{7BA9C601-244C-4B3B-8A27-57DFB66E71F7}">
      <dgm:prSet phldrT="[Text]"/>
      <dgm:spPr/>
      <dgm:t>
        <a:bodyPr/>
        <a:lstStyle/>
        <a:p>
          <a:r>
            <a:rPr lang="en-US" dirty="0"/>
            <a:t>Resource Development</a:t>
          </a:r>
        </a:p>
      </dgm:t>
    </dgm:pt>
    <dgm:pt modelId="{CC36E597-CD7A-4839-85F2-1F791FA344D3}" type="parTrans" cxnId="{5EE27170-DD84-4827-BCE7-A202E16B8F0A}">
      <dgm:prSet/>
      <dgm:spPr/>
      <dgm:t>
        <a:bodyPr/>
        <a:lstStyle/>
        <a:p>
          <a:endParaRPr lang="en-US"/>
        </a:p>
      </dgm:t>
    </dgm:pt>
    <dgm:pt modelId="{97C3B521-4817-433D-B47B-5E05D4718F4C}" type="sibTrans" cxnId="{5EE27170-DD84-4827-BCE7-A202E16B8F0A}">
      <dgm:prSet/>
      <dgm:spPr/>
      <dgm:t>
        <a:bodyPr/>
        <a:lstStyle/>
        <a:p>
          <a:endParaRPr lang="en-US"/>
        </a:p>
      </dgm:t>
    </dgm:pt>
    <dgm:pt modelId="{90315785-3A38-42AA-8FF1-40F11BA1325D}">
      <dgm:prSet phldrT="[Text]"/>
      <dgm:spPr/>
      <dgm:t>
        <a:bodyPr/>
        <a:lstStyle/>
        <a:p>
          <a:r>
            <a:rPr lang="en-US" dirty="0"/>
            <a:t>Data Capacity </a:t>
          </a:r>
        </a:p>
      </dgm:t>
    </dgm:pt>
    <dgm:pt modelId="{558B3F62-9287-4FED-B397-C127290D8086}" type="parTrans" cxnId="{8F8C1325-E0E3-4BB3-9548-028393A6200D}">
      <dgm:prSet/>
      <dgm:spPr/>
      <dgm:t>
        <a:bodyPr/>
        <a:lstStyle/>
        <a:p>
          <a:endParaRPr lang="en-US"/>
        </a:p>
      </dgm:t>
    </dgm:pt>
    <dgm:pt modelId="{BA905D7A-A25B-4AB3-9A1B-FDB008DDC115}" type="sibTrans" cxnId="{8F8C1325-E0E3-4BB3-9548-028393A6200D}">
      <dgm:prSet/>
      <dgm:spPr/>
      <dgm:t>
        <a:bodyPr/>
        <a:lstStyle/>
        <a:p>
          <a:endParaRPr lang="en-US"/>
        </a:p>
      </dgm:t>
    </dgm:pt>
    <dgm:pt modelId="{C1BE66BB-89A3-437B-AE42-66554404424B}">
      <dgm:prSet phldrT="[Text]"/>
      <dgm:spPr/>
      <dgm:t>
        <a:bodyPr/>
        <a:lstStyle/>
        <a:p>
          <a:r>
            <a:rPr lang="en-US" dirty="0"/>
            <a:t>Priority Initiatives</a:t>
          </a:r>
        </a:p>
      </dgm:t>
    </dgm:pt>
    <dgm:pt modelId="{872EB22B-F31F-41FF-B7FC-A4C95ADFB317}" type="parTrans" cxnId="{3160FBDD-B861-4634-9F35-DCC70E819649}">
      <dgm:prSet/>
      <dgm:spPr/>
      <dgm:t>
        <a:bodyPr/>
        <a:lstStyle/>
        <a:p>
          <a:endParaRPr lang="en-US"/>
        </a:p>
      </dgm:t>
    </dgm:pt>
    <dgm:pt modelId="{EEF370B9-5C15-4AD8-A873-8893811181C0}" type="sibTrans" cxnId="{3160FBDD-B861-4634-9F35-DCC70E819649}">
      <dgm:prSet/>
      <dgm:spPr/>
      <dgm:t>
        <a:bodyPr/>
        <a:lstStyle/>
        <a:p>
          <a:endParaRPr lang="en-US"/>
        </a:p>
      </dgm:t>
    </dgm:pt>
    <dgm:pt modelId="{531435C2-9C50-48D3-A235-C7576A496E29}" type="pres">
      <dgm:prSet presAssocID="{0023F469-9E9F-4C16-B2CD-977F183D52D3}" presName="Name0" presStyleCnt="0">
        <dgm:presLayoutVars>
          <dgm:dir/>
          <dgm:resizeHandles val="exact"/>
        </dgm:presLayoutVars>
      </dgm:prSet>
      <dgm:spPr/>
    </dgm:pt>
    <dgm:pt modelId="{2424ED97-7E71-4D36-8415-C9F6087A2F44}" type="pres">
      <dgm:prSet presAssocID="{3B4C05BE-3CD3-4D79-B717-3F17E5915534}" presName="compNode" presStyleCnt="0"/>
      <dgm:spPr/>
    </dgm:pt>
    <dgm:pt modelId="{C8E7E99D-B910-4E56-AFD4-E88B480CAF9D}" type="pres">
      <dgm:prSet presAssocID="{3B4C05BE-3CD3-4D79-B717-3F17E5915534}"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DD0C15AF-A266-40B6-BD27-F47959ABB47F}" type="pres">
      <dgm:prSet presAssocID="{3B4C05BE-3CD3-4D79-B717-3F17E5915534}" presName="textRect" presStyleLbl="revTx" presStyleIdx="0" presStyleCnt="5">
        <dgm:presLayoutVars>
          <dgm:bulletEnabled val="1"/>
        </dgm:presLayoutVars>
      </dgm:prSet>
      <dgm:spPr/>
    </dgm:pt>
    <dgm:pt modelId="{421B8940-015F-4D55-9B4E-22B016B3E2A4}" type="pres">
      <dgm:prSet presAssocID="{F6C06525-9A02-4AC2-846B-5DDE580AAE36}" presName="sibTrans" presStyleLbl="sibTrans2D1" presStyleIdx="0" presStyleCnt="0"/>
      <dgm:spPr/>
    </dgm:pt>
    <dgm:pt modelId="{28382031-3C36-4D8A-803C-DF6F2775FA40}" type="pres">
      <dgm:prSet presAssocID="{61F6F4AE-743A-47D9-BA55-94138722EA81}" presName="compNode" presStyleCnt="0"/>
      <dgm:spPr/>
    </dgm:pt>
    <dgm:pt modelId="{2AD392C9-B8D8-453F-8545-46931D171759}" type="pres">
      <dgm:prSet presAssocID="{61F6F4AE-743A-47D9-BA55-94138722EA81}"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t="-23000" b="-23000"/>
          </a:stretch>
        </a:blipFill>
      </dgm:spPr>
      <dgm:extLst>
        <a:ext uri="{E40237B7-FDA0-4F09-8148-C483321AD2D9}">
          <dgm14:cNvPr xmlns:dgm14="http://schemas.microsoft.com/office/drawing/2010/diagram" id="0" name="" descr="Podcast with solid fill"/>
        </a:ext>
      </dgm:extLst>
    </dgm:pt>
    <dgm:pt modelId="{C8934285-9B74-4D66-B957-177FA27AAE0B}" type="pres">
      <dgm:prSet presAssocID="{61F6F4AE-743A-47D9-BA55-94138722EA81}" presName="textRect" presStyleLbl="revTx" presStyleIdx="1" presStyleCnt="5">
        <dgm:presLayoutVars>
          <dgm:bulletEnabled val="1"/>
        </dgm:presLayoutVars>
      </dgm:prSet>
      <dgm:spPr/>
    </dgm:pt>
    <dgm:pt modelId="{0BDB6BC8-E9CA-4B2A-A7BB-9CB8F1A152A6}" type="pres">
      <dgm:prSet presAssocID="{A30FE7C8-3335-4A00-AD33-6D2E99A6A417}" presName="sibTrans" presStyleLbl="sibTrans2D1" presStyleIdx="0" presStyleCnt="0"/>
      <dgm:spPr/>
    </dgm:pt>
    <dgm:pt modelId="{709F04D5-F628-4311-A5FC-EDFBA8D51C7D}" type="pres">
      <dgm:prSet presAssocID="{7BA9C601-244C-4B3B-8A27-57DFB66E71F7}" presName="compNode" presStyleCnt="0"/>
      <dgm:spPr/>
    </dgm:pt>
    <dgm:pt modelId="{61053F2A-1963-411E-AFEA-B1A4332F3AD4}" type="pres">
      <dgm:prSet presAssocID="{7BA9C601-244C-4B3B-8A27-57DFB66E71F7}" presName="pict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3000" b="-23000"/>
          </a:stretch>
        </a:blipFill>
      </dgm:spPr>
      <dgm:extLst>
        <a:ext uri="{E40237B7-FDA0-4F09-8148-C483321AD2D9}">
          <dgm14:cNvPr xmlns:dgm14="http://schemas.microsoft.com/office/drawing/2010/diagram" id="0" name="" descr="Money outline"/>
        </a:ext>
      </dgm:extLst>
    </dgm:pt>
    <dgm:pt modelId="{272AF8BC-B2BF-4AB5-B0BD-DEEF2EA15FFA}" type="pres">
      <dgm:prSet presAssocID="{7BA9C601-244C-4B3B-8A27-57DFB66E71F7}" presName="textRect" presStyleLbl="revTx" presStyleIdx="2" presStyleCnt="5">
        <dgm:presLayoutVars>
          <dgm:bulletEnabled val="1"/>
        </dgm:presLayoutVars>
      </dgm:prSet>
      <dgm:spPr/>
    </dgm:pt>
    <dgm:pt modelId="{E01F768B-A2F2-4F55-8C63-BC50BFFC3152}" type="pres">
      <dgm:prSet presAssocID="{97C3B521-4817-433D-B47B-5E05D4718F4C}" presName="sibTrans" presStyleLbl="sibTrans2D1" presStyleIdx="0" presStyleCnt="0"/>
      <dgm:spPr/>
    </dgm:pt>
    <dgm:pt modelId="{D94EE381-E80B-45A3-8ABD-AC8579CC4F1D}" type="pres">
      <dgm:prSet presAssocID="{90315785-3A38-42AA-8FF1-40F11BA1325D}" presName="compNode" presStyleCnt="0"/>
      <dgm:spPr/>
    </dgm:pt>
    <dgm:pt modelId="{E2C0E330-FB31-40CD-AA69-35A9884A8574}" type="pres">
      <dgm:prSet presAssocID="{90315785-3A38-42AA-8FF1-40F11BA1325D}" presName="pict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23000" b="-23000"/>
          </a:stretch>
        </a:blipFill>
      </dgm:spPr>
      <dgm:extLst>
        <a:ext uri="{E40237B7-FDA0-4F09-8148-C483321AD2D9}">
          <dgm14:cNvPr xmlns:dgm14="http://schemas.microsoft.com/office/drawing/2010/diagram" id="0" name="" descr="Bar chart with solid fill"/>
        </a:ext>
      </dgm:extLst>
    </dgm:pt>
    <dgm:pt modelId="{3DE0EA23-7151-4EE0-B41C-8E491279B6E6}" type="pres">
      <dgm:prSet presAssocID="{90315785-3A38-42AA-8FF1-40F11BA1325D}" presName="textRect" presStyleLbl="revTx" presStyleIdx="3" presStyleCnt="5">
        <dgm:presLayoutVars>
          <dgm:bulletEnabled val="1"/>
        </dgm:presLayoutVars>
      </dgm:prSet>
      <dgm:spPr/>
    </dgm:pt>
    <dgm:pt modelId="{B568DF4A-B9C0-4F31-A113-7DBDBB6B7E26}" type="pres">
      <dgm:prSet presAssocID="{BA905D7A-A25B-4AB3-9A1B-FDB008DDC115}" presName="sibTrans" presStyleLbl="sibTrans2D1" presStyleIdx="0" presStyleCnt="0"/>
      <dgm:spPr/>
    </dgm:pt>
    <dgm:pt modelId="{53230C2A-2723-4D89-B432-816F6DCF63CD}" type="pres">
      <dgm:prSet presAssocID="{C1BE66BB-89A3-437B-AE42-66554404424B}" presName="compNode" presStyleCnt="0"/>
      <dgm:spPr/>
    </dgm:pt>
    <dgm:pt modelId="{C8B91CBC-1B51-4B74-972C-A9321AEADF01}" type="pres">
      <dgm:prSet presAssocID="{C1BE66BB-89A3-437B-AE42-66554404424B}" presName="pict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t="-23000" b="-23000"/>
          </a:stretch>
        </a:blipFill>
      </dgm:spPr>
      <dgm:extLst>
        <a:ext uri="{E40237B7-FDA0-4F09-8148-C483321AD2D9}">
          <dgm14:cNvPr xmlns:dgm14="http://schemas.microsoft.com/office/drawing/2010/diagram" id="0" name="" descr="Apple with solid fill"/>
        </a:ext>
      </dgm:extLst>
    </dgm:pt>
    <dgm:pt modelId="{E9162D1A-DFBB-4D7E-9381-58CC9B8EC552}" type="pres">
      <dgm:prSet presAssocID="{C1BE66BB-89A3-437B-AE42-66554404424B}" presName="textRect" presStyleLbl="revTx" presStyleIdx="4" presStyleCnt="5">
        <dgm:presLayoutVars>
          <dgm:bulletEnabled val="1"/>
        </dgm:presLayoutVars>
      </dgm:prSet>
      <dgm:spPr/>
    </dgm:pt>
  </dgm:ptLst>
  <dgm:cxnLst>
    <dgm:cxn modelId="{7EB04919-A14E-4FFA-BBE9-524806308C88}" type="presOf" srcId="{3B4C05BE-3CD3-4D79-B717-3F17E5915534}" destId="{DD0C15AF-A266-40B6-BD27-F47959ABB47F}" srcOrd="0" destOrd="0" presId="urn:microsoft.com/office/officeart/2005/8/layout/pList1"/>
    <dgm:cxn modelId="{C5A8EB1C-49C2-4C7E-B24A-9ED8DC20BB9B}" type="presOf" srcId="{7BA9C601-244C-4B3B-8A27-57DFB66E71F7}" destId="{272AF8BC-B2BF-4AB5-B0BD-DEEF2EA15FFA}" srcOrd="0" destOrd="0" presId="urn:microsoft.com/office/officeart/2005/8/layout/pList1"/>
    <dgm:cxn modelId="{8F8C1325-E0E3-4BB3-9548-028393A6200D}" srcId="{0023F469-9E9F-4C16-B2CD-977F183D52D3}" destId="{90315785-3A38-42AA-8FF1-40F11BA1325D}" srcOrd="3" destOrd="0" parTransId="{558B3F62-9287-4FED-B397-C127290D8086}" sibTransId="{BA905D7A-A25B-4AB3-9A1B-FDB008DDC115}"/>
    <dgm:cxn modelId="{F954FF46-97F2-4D47-9A61-6659E0201A92}" type="presOf" srcId="{F6C06525-9A02-4AC2-846B-5DDE580AAE36}" destId="{421B8940-015F-4D55-9B4E-22B016B3E2A4}" srcOrd="0" destOrd="0" presId="urn:microsoft.com/office/officeart/2005/8/layout/pList1"/>
    <dgm:cxn modelId="{6C97456F-714D-4E21-AB77-484A5B93C717}" type="presOf" srcId="{BA905D7A-A25B-4AB3-9A1B-FDB008DDC115}" destId="{B568DF4A-B9C0-4F31-A113-7DBDBB6B7E26}" srcOrd="0" destOrd="0" presId="urn:microsoft.com/office/officeart/2005/8/layout/pList1"/>
    <dgm:cxn modelId="{5EE27170-DD84-4827-BCE7-A202E16B8F0A}" srcId="{0023F469-9E9F-4C16-B2CD-977F183D52D3}" destId="{7BA9C601-244C-4B3B-8A27-57DFB66E71F7}" srcOrd="2" destOrd="0" parTransId="{CC36E597-CD7A-4839-85F2-1F791FA344D3}" sibTransId="{97C3B521-4817-433D-B47B-5E05D4718F4C}"/>
    <dgm:cxn modelId="{5497E874-AA9A-41FD-9010-1DEA0A808FF7}" srcId="{0023F469-9E9F-4C16-B2CD-977F183D52D3}" destId="{3B4C05BE-3CD3-4D79-B717-3F17E5915534}" srcOrd="0" destOrd="0" parTransId="{05A9B1E4-35A1-4582-9030-EDD36DFD8FE2}" sibTransId="{F6C06525-9A02-4AC2-846B-5DDE580AAE36}"/>
    <dgm:cxn modelId="{285D147F-2995-42FF-95E2-AF7C3C4B455F}" type="presOf" srcId="{97C3B521-4817-433D-B47B-5E05D4718F4C}" destId="{E01F768B-A2F2-4F55-8C63-BC50BFFC3152}" srcOrd="0" destOrd="0" presId="urn:microsoft.com/office/officeart/2005/8/layout/pList1"/>
    <dgm:cxn modelId="{C3A79697-6E24-4FD8-9581-356E39596F36}" type="presOf" srcId="{A30FE7C8-3335-4A00-AD33-6D2E99A6A417}" destId="{0BDB6BC8-E9CA-4B2A-A7BB-9CB8F1A152A6}" srcOrd="0" destOrd="0" presId="urn:microsoft.com/office/officeart/2005/8/layout/pList1"/>
    <dgm:cxn modelId="{0809929A-31BE-4089-A074-0EE78BBB23EA}" type="presOf" srcId="{90315785-3A38-42AA-8FF1-40F11BA1325D}" destId="{3DE0EA23-7151-4EE0-B41C-8E491279B6E6}" srcOrd="0" destOrd="0" presId="urn:microsoft.com/office/officeart/2005/8/layout/pList1"/>
    <dgm:cxn modelId="{AF2B9DBF-202A-4573-BA66-FD53958AF73B}" srcId="{0023F469-9E9F-4C16-B2CD-977F183D52D3}" destId="{61F6F4AE-743A-47D9-BA55-94138722EA81}" srcOrd="1" destOrd="0" parTransId="{68BBB028-277E-4A0B-9569-62E2A35906B8}" sibTransId="{A30FE7C8-3335-4A00-AD33-6D2E99A6A417}"/>
    <dgm:cxn modelId="{FE87BDCB-3485-4B60-B131-2B81F89B8656}" type="presOf" srcId="{61F6F4AE-743A-47D9-BA55-94138722EA81}" destId="{C8934285-9B74-4D66-B957-177FA27AAE0B}" srcOrd="0" destOrd="0" presId="urn:microsoft.com/office/officeart/2005/8/layout/pList1"/>
    <dgm:cxn modelId="{8C0C5DCC-39C5-4F62-A0B9-D18A400D808E}" type="presOf" srcId="{0023F469-9E9F-4C16-B2CD-977F183D52D3}" destId="{531435C2-9C50-48D3-A235-C7576A496E29}" srcOrd="0" destOrd="0" presId="urn:microsoft.com/office/officeart/2005/8/layout/pList1"/>
    <dgm:cxn modelId="{3160FBDD-B861-4634-9F35-DCC70E819649}" srcId="{0023F469-9E9F-4C16-B2CD-977F183D52D3}" destId="{C1BE66BB-89A3-437B-AE42-66554404424B}" srcOrd="4" destOrd="0" parTransId="{872EB22B-F31F-41FF-B7FC-A4C95ADFB317}" sibTransId="{EEF370B9-5C15-4AD8-A873-8893811181C0}"/>
    <dgm:cxn modelId="{1322D9E8-C523-4B1B-8FB8-E9D64ED50BD0}" type="presOf" srcId="{C1BE66BB-89A3-437B-AE42-66554404424B}" destId="{E9162D1A-DFBB-4D7E-9381-58CC9B8EC552}" srcOrd="0" destOrd="0" presId="urn:microsoft.com/office/officeart/2005/8/layout/pList1"/>
    <dgm:cxn modelId="{25128CFB-B212-4A62-A2D2-385E1F243AF5}" type="presParOf" srcId="{531435C2-9C50-48D3-A235-C7576A496E29}" destId="{2424ED97-7E71-4D36-8415-C9F6087A2F44}" srcOrd="0" destOrd="0" presId="urn:microsoft.com/office/officeart/2005/8/layout/pList1"/>
    <dgm:cxn modelId="{0D99D49B-0390-4D2B-B999-6D56A5F33E4B}" type="presParOf" srcId="{2424ED97-7E71-4D36-8415-C9F6087A2F44}" destId="{C8E7E99D-B910-4E56-AFD4-E88B480CAF9D}" srcOrd="0" destOrd="0" presId="urn:microsoft.com/office/officeart/2005/8/layout/pList1"/>
    <dgm:cxn modelId="{1C441D26-B361-4F5A-8CC2-BE06CB2FBC2B}" type="presParOf" srcId="{2424ED97-7E71-4D36-8415-C9F6087A2F44}" destId="{DD0C15AF-A266-40B6-BD27-F47959ABB47F}" srcOrd="1" destOrd="0" presId="urn:microsoft.com/office/officeart/2005/8/layout/pList1"/>
    <dgm:cxn modelId="{2AFA3D69-F3DF-4420-AB69-91E38FA378A4}" type="presParOf" srcId="{531435C2-9C50-48D3-A235-C7576A496E29}" destId="{421B8940-015F-4D55-9B4E-22B016B3E2A4}" srcOrd="1" destOrd="0" presId="urn:microsoft.com/office/officeart/2005/8/layout/pList1"/>
    <dgm:cxn modelId="{B3F47790-5C64-4593-83A7-7DB586DD660A}" type="presParOf" srcId="{531435C2-9C50-48D3-A235-C7576A496E29}" destId="{28382031-3C36-4D8A-803C-DF6F2775FA40}" srcOrd="2" destOrd="0" presId="urn:microsoft.com/office/officeart/2005/8/layout/pList1"/>
    <dgm:cxn modelId="{2728F24A-AFDD-4481-8583-A80D2581A23E}" type="presParOf" srcId="{28382031-3C36-4D8A-803C-DF6F2775FA40}" destId="{2AD392C9-B8D8-453F-8545-46931D171759}" srcOrd="0" destOrd="0" presId="urn:microsoft.com/office/officeart/2005/8/layout/pList1"/>
    <dgm:cxn modelId="{97E727F6-141A-4EA4-9306-5D39223C25B5}" type="presParOf" srcId="{28382031-3C36-4D8A-803C-DF6F2775FA40}" destId="{C8934285-9B74-4D66-B957-177FA27AAE0B}" srcOrd="1" destOrd="0" presId="urn:microsoft.com/office/officeart/2005/8/layout/pList1"/>
    <dgm:cxn modelId="{0C0B6B98-947C-442A-A297-20463E3FB3F9}" type="presParOf" srcId="{531435C2-9C50-48D3-A235-C7576A496E29}" destId="{0BDB6BC8-E9CA-4B2A-A7BB-9CB8F1A152A6}" srcOrd="3" destOrd="0" presId="urn:microsoft.com/office/officeart/2005/8/layout/pList1"/>
    <dgm:cxn modelId="{AF5A0D99-D95A-442A-B987-BB25AE869551}" type="presParOf" srcId="{531435C2-9C50-48D3-A235-C7576A496E29}" destId="{709F04D5-F628-4311-A5FC-EDFBA8D51C7D}" srcOrd="4" destOrd="0" presId="urn:microsoft.com/office/officeart/2005/8/layout/pList1"/>
    <dgm:cxn modelId="{EFBB27F3-2D42-4020-8CC5-2DD1DD7210C0}" type="presParOf" srcId="{709F04D5-F628-4311-A5FC-EDFBA8D51C7D}" destId="{61053F2A-1963-411E-AFEA-B1A4332F3AD4}" srcOrd="0" destOrd="0" presId="urn:microsoft.com/office/officeart/2005/8/layout/pList1"/>
    <dgm:cxn modelId="{E0F554C6-9155-41FF-AD32-515FF35C06B2}" type="presParOf" srcId="{709F04D5-F628-4311-A5FC-EDFBA8D51C7D}" destId="{272AF8BC-B2BF-4AB5-B0BD-DEEF2EA15FFA}" srcOrd="1" destOrd="0" presId="urn:microsoft.com/office/officeart/2005/8/layout/pList1"/>
    <dgm:cxn modelId="{FF77D5A7-983C-4DCA-BEB9-DD438AFC625B}" type="presParOf" srcId="{531435C2-9C50-48D3-A235-C7576A496E29}" destId="{E01F768B-A2F2-4F55-8C63-BC50BFFC3152}" srcOrd="5" destOrd="0" presId="urn:microsoft.com/office/officeart/2005/8/layout/pList1"/>
    <dgm:cxn modelId="{A65AE27B-7DAA-40D9-B6CE-D1B192FC1F03}" type="presParOf" srcId="{531435C2-9C50-48D3-A235-C7576A496E29}" destId="{D94EE381-E80B-45A3-8ABD-AC8579CC4F1D}" srcOrd="6" destOrd="0" presId="urn:microsoft.com/office/officeart/2005/8/layout/pList1"/>
    <dgm:cxn modelId="{797E2D9C-06EB-406D-B32D-9CFCF585A197}" type="presParOf" srcId="{D94EE381-E80B-45A3-8ABD-AC8579CC4F1D}" destId="{E2C0E330-FB31-40CD-AA69-35A9884A8574}" srcOrd="0" destOrd="0" presId="urn:microsoft.com/office/officeart/2005/8/layout/pList1"/>
    <dgm:cxn modelId="{E5A654F8-B419-4ED3-88FA-53E30D0D9BD4}" type="presParOf" srcId="{D94EE381-E80B-45A3-8ABD-AC8579CC4F1D}" destId="{3DE0EA23-7151-4EE0-B41C-8E491279B6E6}" srcOrd="1" destOrd="0" presId="urn:microsoft.com/office/officeart/2005/8/layout/pList1"/>
    <dgm:cxn modelId="{AA5035B0-BB29-4E1B-AB28-D4E5F9F0B68C}" type="presParOf" srcId="{531435C2-9C50-48D3-A235-C7576A496E29}" destId="{B568DF4A-B9C0-4F31-A113-7DBDBB6B7E26}" srcOrd="7" destOrd="0" presId="urn:microsoft.com/office/officeart/2005/8/layout/pList1"/>
    <dgm:cxn modelId="{9C60626A-A4C8-4B8B-B6B6-03ED0C933C33}" type="presParOf" srcId="{531435C2-9C50-48D3-A235-C7576A496E29}" destId="{53230C2A-2723-4D89-B432-816F6DCF63CD}" srcOrd="8" destOrd="0" presId="urn:microsoft.com/office/officeart/2005/8/layout/pList1"/>
    <dgm:cxn modelId="{8926EAFA-E162-4C85-BE46-2DB10AAD9006}" type="presParOf" srcId="{53230C2A-2723-4D89-B432-816F6DCF63CD}" destId="{C8B91CBC-1B51-4B74-972C-A9321AEADF01}" srcOrd="0" destOrd="0" presId="urn:microsoft.com/office/officeart/2005/8/layout/pList1"/>
    <dgm:cxn modelId="{81806ACB-974A-45CE-85A7-EB2D47839462}" type="presParOf" srcId="{53230C2A-2723-4D89-B432-816F6DCF63CD}" destId="{E9162D1A-DFBB-4D7E-9381-58CC9B8EC552}"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B9034-BFA6-4BD5-A1EF-70139E25EB3B}" type="doc">
      <dgm:prSet loTypeId="urn:microsoft.com/office/officeart/2011/layout/CircleProcess" loCatId="process" qsTypeId="urn:microsoft.com/office/officeart/2005/8/quickstyle/simple1" qsCatId="simple" csTypeId="urn:microsoft.com/office/officeart/2005/8/colors/accent0_1" csCatId="mainScheme" phldr="1"/>
      <dgm:spPr/>
      <dgm:t>
        <a:bodyPr/>
        <a:lstStyle/>
        <a:p>
          <a:endParaRPr lang="en-US"/>
        </a:p>
      </dgm:t>
    </dgm:pt>
    <dgm:pt modelId="{EDF9351C-0611-4A94-BDF9-563AAA1ECD1D}">
      <dgm:prSet phldrT="[Text]"/>
      <dgm:spPr>
        <a:solidFill>
          <a:schemeClr val="accent4">
            <a:alpha val="90000"/>
          </a:schemeClr>
        </a:solidFill>
      </dgm:spPr>
      <dgm:t>
        <a:bodyPr/>
        <a:lstStyle/>
        <a:p>
          <a:pPr>
            <a:lnSpc>
              <a:spcPct val="90000"/>
            </a:lnSpc>
          </a:pPr>
          <a:r>
            <a:rPr lang="en-US" b="1" u="sng" dirty="0"/>
            <a:t>Phase 1 </a:t>
          </a:r>
        </a:p>
        <a:p>
          <a:pPr>
            <a:lnSpc>
              <a:spcPct val="90000"/>
            </a:lnSpc>
          </a:pPr>
          <a:r>
            <a:rPr lang="en-US" u="sng" dirty="0"/>
            <a:t>(June 2022)</a:t>
          </a:r>
        </a:p>
        <a:p>
          <a:pPr>
            <a:lnSpc>
              <a:spcPct val="100000"/>
            </a:lnSpc>
          </a:pPr>
          <a:r>
            <a:rPr lang="en-US" dirty="0"/>
            <a:t>- Select indicators from CHSA</a:t>
          </a:r>
          <a:br>
            <a:rPr lang="en-US" dirty="0"/>
          </a:br>
          <a:r>
            <a:rPr lang="en-US" dirty="0"/>
            <a:t>- SVI</a:t>
          </a:r>
          <a:br>
            <a:rPr lang="en-US" dirty="0"/>
          </a:br>
          <a:r>
            <a:rPr lang="en-US" dirty="0"/>
            <a:t>- Communicable disease prevalence </a:t>
          </a:r>
          <a:br>
            <a:rPr lang="en-US" dirty="0"/>
          </a:br>
          <a:r>
            <a:rPr lang="en-US" dirty="0"/>
            <a:t>- Opioid Mortality</a:t>
          </a:r>
        </a:p>
      </dgm:t>
    </dgm:pt>
    <dgm:pt modelId="{BAEB963B-39A6-4582-A69B-2263B3F4F959}" type="parTrans" cxnId="{743B761A-1811-4A51-BBDD-5C794B3EACD8}">
      <dgm:prSet/>
      <dgm:spPr/>
      <dgm:t>
        <a:bodyPr/>
        <a:lstStyle/>
        <a:p>
          <a:endParaRPr lang="en-US"/>
        </a:p>
      </dgm:t>
    </dgm:pt>
    <dgm:pt modelId="{0F3FAF51-5A98-4838-A8DA-C9257B126E42}" type="sibTrans" cxnId="{743B761A-1811-4A51-BBDD-5C794B3EACD8}">
      <dgm:prSet/>
      <dgm:spPr/>
      <dgm:t>
        <a:bodyPr/>
        <a:lstStyle/>
        <a:p>
          <a:endParaRPr lang="en-US"/>
        </a:p>
      </dgm:t>
    </dgm:pt>
    <dgm:pt modelId="{3E59A397-D0C5-4CB7-82B6-740BD6DF81CC}">
      <dgm:prSet phldrT="[Text]"/>
      <dgm:spPr>
        <a:solidFill>
          <a:schemeClr val="accent3">
            <a:lumMod val="40000"/>
            <a:lumOff val="60000"/>
            <a:alpha val="90000"/>
          </a:schemeClr>
        </a:solidFill>
      </dgm:spPr>
      <dgm:t>
        <a:bodyPr/>
        <a:lstStyle/>
        <a:p>
          <a:pPr>
            <a:lnSpc>
              <a:spcPct val="90000"/>
            </a:lnSpc>
          </a:pPr>
          <a:r>
            <a:rPr lang="en-US" b="1" u="sng" dirty="0"/>
            <a:t>Phase 2 </a:t>
          </a:r>
        </a:p>
        <a:p>
          <a:pPr>
            <a:lnSpc>
              <a:spcPct val="100000"/>
            </a:lnSpc>
          </a:pPr>
          <a:r>
            <a:rPr lang="en-US" u="sng" dirty="0"/>
            <a:t>(August 2022)</a:t>
          </a:r>
        </a:p>
        <a:p>
          <a:pPr>
            <a:lnSpc>
              <a:spcPct val="100000"/>
            </a:lnSpc>
          </a:pPr>
          <a:r>
            <a:rPr lang="en-US" dirty="0"/>
            <a:t>- Mortality</a:t>
          </a:r>
          <a:br>
            <a:rPr lang="en-US" dirty="0"/>
          </a:br>
          <a:r>
            <a:rPr lang="en-US" dirty="0"/>
            <a:t>- Natality</a:t>
          </a:r>
          <a:br>
            <a:rPr lang="en-US" dirty="0"/>
          </a:br>
          <a:r>
            <a:rPr lang="en-US" dirty="0"/>
            <a:t>- 2020 YRBS</a:t>
          </a:r>
          <a:br>
            <a:rPr lang="en-US" dirty="0"/>
          </a:br>
          <a:r>
            <a:rPr lang="en-US" dirty="0"/>
            <a:t>- EJ Screen data</a:t>
          </a:r>
          <a:br>
            <a:rPr lang="en-US" dirty="0"/>
          </a:br>
          <a:endParaRPr lang="en-US" dirty="0"/>
        </a:p>
      </dgm:t>
    </dgm:pt>
    <dgm:pt modelId="{2DDF3242-0D49-4CC2-8F95-FAED1B1D5B34}" type="parTrans" cxnId="{9A695339-6579-4252-83DF-7FDDA41ED9B0}">
      <dgm:prSet/>
      <dgm:spPr/>
      <dgm:t>
        <a:bodyPr/>
        <a:lstStyle/>
        <a:p>
          <a:endParaRPr lang="en-US"/>
        </a:p>
      </dgm:t>
    </dgm:pt>
    <dgm:pt modelId="{6AB75453-B509-44F2-A6A0-2CFF3F405F1B}" type="sibTrans" cxnId="{9A695339-6579-4252-83DF-7FDDA41ED9B0}">
      <dgm:prSet/>
      <dgm:spPr/>
      <dgm:t>
        <a:bodyPr/>
        <a:lstStyle/>
        <a:p>
          <a:endParaRPr lang="en-US"/>
        </a:p>
      </dgm:t>
    </dgm:pt>
    <dgm:pt modelId="{44D56A97-5F33-4954-A2A8-61B369D469B0}">
      <dgm:prSet phldrT="[Text]"/>
      <dgm:spPr>
        <a:solidFill>
          <a:schemeClr val="bg2">
            <a:lumMod val="20000"/>
            <a:lumOff val="80000"/>
            <a:alpha val="90000"/>
          </a:schemeClr>
        </a:solidFill>
      </dgm:spPr>
      <dgm:t>
        <a:bodyPr/>
        <a:lstStyle/>
        <a:p>
          <a:pPr>
            <a:lnSpc>
              <a:spcPct val="90000"/>
            </a:lnSpc>
          </a:pPr>
          <a:r>
            <a:rPr lang="en-US" b="1" u="sng" dirty="0"/>
            <a:t>Phase 3 </a:t>
          </a:r>
        </a:p>
        <a:p>
          <a:pPr>
            <a:lnSpc>
              <a:spcPct val="100000"/>
            </a:lnSpc>
          </a:pPr>
          <a:r>
            <a:rPr lang="en-US" u="sng" dirty="0"/>
            <a:t>(October 2022)</a:t>
          </a:r>
        </a:p>
        <a:p>
          <a:pPr>
            <a:lnSpc>
              <a:spcPct val="100000"/>
            </a:lnSpc>
          </a:pPr>
          <a:r>
            <a:rPr lang="en-US" dirty="0"/>
            <a:t>- 2016-2020 Hospitalization Data, in- and outpatient</a:t>
          </a:r>
        </a:p>
      </dgm:t>
    </dgm:pt>
    <dgm:pt modelId="{F2114E74-3AAA-4B9D-9F46-06AB3D1417BD}" type="parTrans" cxnId="{D443629E-6FD4-44C5-9D6A-4DD37D1704DD}">
      <dgm:prSet/>
      <dgm:spPr/>
      <dgm:t>
        <a:bodyPr/>
        <a:lstStyle/>
        <a:p>
          <a:endParaRPr lang="en-US"/>
        </a:p>
      </dgm:t>
    </dgm:pt>
    <dgm:pt modelId="{46E3451B-5B17-4E68-983F-1FB2D1CC82F5}" type="sibTrans" cxnId="{D443629E-6FD4-44C5-9D6A-4DD37D1704DD}">
      <dgm:prSet/>
      <dgm:spPr/>
      <dgm:t>
        <a:bodyPr/>
        <a:lstStyle/>
        <a:p>
          <a:endParaRPr lang="en-US"/>
        </a:p>
      </dgm:t>
    </dgm:pt>
    <dgm:pt modelId="{1182609A-4E50-497E-AD1D-C0A303DDF9F7}">
      <dgm:prSet phldrT="[Text]"/>
      <dgm:spPr>
        <a:solidFill>
          <a:schemeClr val="tx2">
            <a:lumMod val="20000"/>
            <a:lumOff val="80000"/>
            <a:alpha val="90000"/>
          </a:schemeClr>
        </a:solidFill>
      </dgm:spPr>
      <dgm:t>
        <a:bodyPr/>
        <a:lstStyle/>
        <a:p>
          <a:pPr>
            <a:lnSpc>
              <a:spcPct val="90000"/>
            </a:lnSpc>
          </a:pPr>
          <a:r>
            <a:rPr lang="en-US" b="1" u="sng" dirty="0"/>
            <a:t>Phase 4</a:t>
          </a:r>
        </a:p>
        <a:p>
          <a:pPr>
            <a:lnSpc>
              <a:spcPct val="100000"/>
            </a:lnSpc>
          </a:pPr>
          <a:r>
            <a:rPr lang="en-US" u="sng" dirty="0"/>
            <a:t>(April 2023)</a:t>
          </a:r>
        </a:p>
        <a:p>
          <a:pPr>
            <a:lnSpc>
              <a:spcPct val="100000"/>
            </a:lnSpc>
          </a:pPr>
          <a:r>
            <a:rPr lang="en-US" dirty="0"/>
            <a:t>- 2022 Cook County Health Survey</a:t>
          </a:r>
        </a:p>
        <a:p>
          <a:pPr>
            <a:lnSpc>
              <a:spcPct val="100000"/>
            </a:lnSpc>
          </a:pPr>
          <a:r>
            <a:rPr lang="en-US" dirty="0"/>
            <a:t>- 2022 YRBS</a:t>
          </a:r>
        </a:p>
        <a:p>
          <a:pPr>
            <a:lnSpc>
              <a:spcPct val="90000"/>
            </a:lnSpc>
          </a:pPr>
          <a:endParaRPr lang="en-US" dirty="0"/>
        </a:p>
      </dgm:t>
    </dgm:pt>
    <dgm:pt modelId="{6DC21FF4-7948-467B-9196-3E25915BEBD7}" type="parTrans" cxnId="{E5B4CE3F-A363-4E43-86D6-6EDDC3F05B68}">
      <dgm:prSet/>
      <dgm:spPr/>
      <dgm:t>
        <a:bodyPr/>
        <a:lstStyle/>
        <a:p>
          <a:endParaRPr lang="en-US"/>
        </a:p>
      </dgm:t>
    </dgm:pt>
    <dgm:pt modelId="{7A61B22A-79C6-4183-9DE8-FC99795DA754}" type="sibTrans" cxnId="{E5B4CE3F-A363-4E43-86D6-6EDDC3F05B68}">
      <dgm:prSet/>
      <dgm:spPr/>
      <dgm:t>
        <a:bodyPr/>
        <a:lstStyle/>
        <a:p>
          <a:endParaRPr lang="en-US"/>
        </a:p>
      </dgm:t>
    </dgm:pt>
    <dgm:pt modelId="{5A85BBDC-B54D-4059-B8F1-0D76B6A89620}" type="pres">
      <dgm:prSet presAssocID="{13BB9034-BFA6-4BD5-A1EF-70139E25EB3B}" presName="Name0" presStyleCnt="0">
        <dgm:presLayoutVars>
          <dgm:chMax val="11"/>
          <dgm:chPref val="11"/>
          <dgm:dir/>
          <dgm:resizeHandles/>
        </dgm:presLayoutVars>
      </dgm:prSet>
      <dgm:spPr/>
    </dgm:pt>
    <dgm:pt modelId="{B9209EF4-9E81-45B6-AEC0-6E735B452A16}" type="pres">
      <dgm:prSet presAssocID="{1182609A-4E50-497E-AD1D-C0A303DDF9F7}" presName="Accent4" presStyleCnt="0"/>
      <dgm:spPr/>
    </dgm:pt>
    <dgm:pt modelId="{745938C5-D6CD-4CF2-AA36-089F86D87DC4}" type="pres">
      <dgm:prSet presAssocID="{1182609A-4E50-497E-AD1D-C0A303DDF9F7}" presName="Accent" presStyleLbl="node1" presStyleIdx="0" presStyleCnt="4"/>
      <dgm:spPr/>
    </dgm:pt>
    <dgm:pt modelId="{DE2CAD35-B999-4152-BE18-8F17A15B73BD}" type="pres">
      <dgm:prSet presAssocID="{1182609A-4E50-497E-AD1D-C0A303DDF9F7}" presName="ParentBackground4" presStyleCnt="0"/>
      <dgm:spPr/>
    </dgm:pt>
    <dgm:pt modelId="{9272346E-E3B0-4128-9EDB-A634D81B645F}" type="pres">
      <dgm:prSet presAssocID="{1182609A-4E50-497E-AD1D-C0A303DDF9F7}" presName="ParentBackground" presStyleLbl="fgAcc1" presStyleIdx="0" presStyleCnt="4"/>
      <dgm:spPr/>
    </dgm:pt>
    <dgm:pt modelId="{982ED535-029B-4B97-9D64-73468F53F93F}" type="pres">
      <dgm:prSet presAssocID="{1182609A-4E50-497E-AD1D-C0A303DDF9F7}" presName="Parent4" presStyleLbl="revTx" presStyleIdx="0" presStyleCnt="0">
        <dgm:presLayoutVars>
          <dgm:chMax val="1"/>
          <dgm:chPref val="1"/>
          <dgm:bulletEnabled val="1"/>
        </dgm:presLayoutVars>
      </dgm:prSet>
      <dgm:spPr/>
    </dgm:pt>
    <dgm:pt modelId="{CFF22FFC-2291-4F15-A7A7-062057F25A39}" type="pres">
      <dgm:prSet presAssocID="{44D56A97-5F33-4954-A2A8-61B369D469B0}" presName="Accent3" presStyleCnt="0"/>
      <dgm:spPr/>
    </dgm:pt>
    <dgm:pt modelId="{F4D5B2C4-DD82-4B02-A1C1-BD40A9E07BDF}" type="pres">
      <dgm:prSet presAssocID="{44D56A97-5F33-4954-A2A8-61B369D469B0}" presName="Accent" presStyleLbl="node1" presStyleIdx="1" presStyleCnt="4"/>
      <dgm:spPr/>
    </dgm:pt>
    <dgm:pt modelId="{F9CD4081-670F-4791-82FF-EB6FC0CE21FE}" type="pres">
      <dgm:prSet presAssocID="{44D56A97-5F33-4954-A2A8-61B369D469B0}" presName="ParentBackground3" presStyleCnt="0"/>
      <dgm:spPr/>
    </dgm:pt>
    <dgm:pt modelId="{175876F6-06B3-44A6-B107-4BE9A9786097}" type="pres">
      <dgm:prSet presAssocID="{44D56A97-5F33-4954-A2A8-61B369D469B0}" presName="ParentBackground" presStyleLbl="fgAcc1" presStyleIdx="1" presStyleCnt="4"/>
      <dgm:spPr/>
    </dgm:pt>
    <dgm:pt modelId="{841A24D3-0242-489F-9511-BCFA9F7490CE}" type="pres">
      <dgm:prSet presAssocID="{44D56A97-5F33-4954-A2A8-61B369D469B0}" presName="Parent3" presStyleLbl="revTx" presStyleIdx="0" presStyleCnt="0">
        <dgm:presLayoutVars>
          <dgm:chMax val="1"/>
          <dgm:chPref val="1"/>
          <dgm:bulletEnabled val="1"/>
        </dgm:presLayoutVars>
      </dgm:prSet>
      <dgm:spPr/>
    </dgm:pt>
    <dgm:pt modelId="{57F04D0E-4A38-400B-9A00-86488B0E2698}" type="pres">
      <dgm:prSet presAssocID="{3E59A397-D0C5-4CB7-82B6-740BD6DF81CC}" presName="Accent2" presStyleCnt="0"/>
      <dgm:spPr/>
    </dgm:pt>
    <dgm:pt modelId="{9E584B11-F731-4E01-9CDD-D6D10C8B07A6}" type="pres">
      <dgm:prSet presAssocID="{3E59A397-D0C5-4CB7-82B6-740BD6DF81CC}" presName="Accent" presStyleLbl="node1" presStyleIdx="2" presStyleCnt="4"/>
      <dgm:spPr/>
    </dgm:pt>
    <dgm:pt modelId="{02031B86-2341-4A76-925F-953612CF9B0B}" type="pres">
      <dgm:prSet presAssocID="{3E59A397-D0C5-4CB7-82B6-740BD6DF81CC}" presName="ParentBackground2" presStyleCnt="0"/>
      <dgm:spPr/>
    </dgm:pt>
    <dgm:pt modelId="{C64E3A49-B537-4C0C-AA6A-8244EF9317A2}" type="pres">
      <dgm:prSet presAssocID="{3E59A397-D0C5-4CB7-82B6-740BD6DF81CC}" presName="ParentBackground" presStyleLbl="fgAcc1" presStyleIdx="2" presStyleCnt="4" custLinFactNeighborX="1154" custLinFactNeighborY="-9"/>
      <dgm:spPr/>
    </dgm:pt>
    <dgm:pt modelId="{3AB799D1-F20B-499D-AFE6-DED5AE027BCF}" type="pres">
      <dgm:prSet presAssocID="{3E59A397-D0C5-4CB7-82B6-740BD6DF81CC}" presName="Parent2" presStyleLbl="revTx" presStyleIdx="0" presStyleCnt="0">
        <dgm:presLayoutVars>
          <dgm:chMax val="1"/>
          <dgm:chPref val="1"/>
          <dgm:bulletEnabled val="1"/>
        </dgm:presLayoutVars>
      </dgm:prSet>
      <dgm:spPr/>
    </dgm:pt>
    <dgm:pt modelId="{E71A5D35-4641-4E59-AF65-8CD16AC5B2B9}" type="pres">
      <dgm:prSet presAssocID="{EDF9351C-0611-4A94-BDF9-563AAA1ECD1D}" presName="Accent1" presStyleCnt="0"/>
      <dgm:spPr/>
    </dgm:pt>
    <dgm:pt modelId="{2059D8BF-931E-43D8-A3D3-07DB1ED9C807}" type="pres">
      <dgm:prSet presAssocID="{EDF9351C-0611-4A94-BDF9-563AAA1ECD1D}" presName="Accent" presStyleLbl="node1" presStyleIdx="3" presStyleCnt="4"/>
      <dgm:spPr/>
    </dgm:pt>
    <dgm:pt modelId="{1A587948-CBDC-4F70-B5A1-670D939D145B}" type="pres">
      <dgm:prSet presAssocID="{EDF9351C-0611-4A94-BDF9-563AAA1ECD1D}" presName="ParentBackground1" presStyleCnt="0"/>
      <dgm:spPr/>
    </dgm:pt>
    <dgm:pt modelId="{F00BFF5E-41F6-4E10-B8E2-B2C9343EE31D}" type="pres">
      <dgm:prSet presAssocID="{EDF9351C-0611-4A94-BDF9-563AAA1ECD1D}" presName="ParentBackground" presStyleLbl="fgAcc1" presStyleIdx="3" presStyleCnt="4"/>
      <dgm:spPr/>
    </dgm:pt>
    <dgm:pt modelId="{E880A1B6-1033-4B77-B201-AB6400299CB8}" type="pres">
      <dgm:prSet presAssocID="{EDF9351C-0611-4A94-BDF9-563AAA1ECD1D}" presName="Parent1" presStyleLbl="revTx" presStyleIdx="0" presStyleCnt="0">
        <dgm:presLayoutVars>
          <dgm:chMax val="1"/>
          <dgm:chPref val="1"/>
          <dgm:bulletEnabled val="1"/>
        </dgm:presLayoutVars>
      </dgm:prSet>
      <dgm:spPr/>
    </dgm:pt>
  </dgm:ptLst>
  <dgm:cxnLst>
    <dgm:cxn modelId="{4F210D07-121D-4797-86F2-9E2BA7B5150F}" type="presOf" srcId="{3E59A397-D0C5-4CB7-82B6-740BD6DF81CC}" destId="{3AB799D1-F20B-499D-AFE6-DED5AE027BCF}" srcOrd="1" destOrd="0" presId="urn:microsoft.com/office/officeart/2011/layout/CircleProcess"/>
    <dgm:cxn modelId="{AE430B0C-FFD0-47A4-8367-0490D332347A}" type="presOf" srcId="{13BB9034-BFA6-4BD5-A1EF-70139E25EB3B}" destId="{5A85BBDC-B54D-4059-B8F1-0D76B6A89620}" srcOrd="0" destOrd="0" presId="urn:microsoft.com/office/officeart/2011/layout/CircleProcess"/>
    <dgm:cxn modelId="{743B761A-1811-4A51-BBDD-5C794B3EACD8}" srcId="{13BB9034-BFA6-4BD5-A1EF-70139E25EB3B}" destId="{EDF9351C-0611-4A94-BDF9-563AAA1ECD1D}" srcOrd="0" destOrd="0" parTransId="{BAEB963B-39A6-4582-A69B-2263B3F4F959}" sibTransId="{0F3FAF51-5A98-4838-A8DA-C9257B126E42}"/>
    <dgm:cxn modelId="{3BFEA936-7823-4D9B-84EC-37141C152682}" type="presOf" srcId="{1182609A-4E50-497E-AD1D-C0A303DDF9F7}" destId="{9272346E-E3B0-4128-9EDB-A634D81B645F}" srcOrd="0" destOrd="0" presId="urn:microsoft.com/office/officeart/2011/layout/CircleProcess"/>
    <dgm:cxn modelId="{9A695339-6579-4252-83DF-7FDDA41ED9B0}" srcId="{13BB9034-BFA6-4BD5-A1EF-70139E25EB3B}" destId="{3E59A397-D0C5-4CB7-82B6-740BD6DF81CC}" srcOrd="1" destOrd="0" parTransId="{2DDF3242-0D49-4CC2-8F95-FAED1B1D5B34}" sibTransId="{6AB75453-B509-44F2-A6A0-2CFF3F405F1B}"/>
    <dgm:cxn modelId="{E5B4CE3F-A363-4E43-86D6-6EDDC3F05B68}" srcId="{13BB9034-BFA6-4BD5-A1EF-70139E25EB3B}" destId="{1182609A-4E50-497E-AD1D-C0A303DDF9F7}" srcOrd="3" destOrd="0" parTransId="{6DC21FF4-7948-467B-9196-3E25915BEBD7}" sibTransId="{7A61B22A-79C6-4183-9DE8-FC99795DA754}"/>
    <dgm:cxn modelId="{39401248-FBC0-4632-B441-99D3FE7C4C55}" type="presOf" srcId="{44D56A97-5F33-4954-A2A8-61B369D469B0}" destId="{841A24D3-0242-489F-9511-BCFA9F7490CE}" srcOrd="1" destOrd="0" presId="urn:microsoft.com/office/officeart/2011/layout/CircleProcess"/>
    <dgm:cxn modelId="{FD458E58-291C-46A5-9631-68C06A878B71}" type="presOf" srcId="{EDF9351C-0611-4A94-BDF9-563AAA1ECD1D}" destId="{F00BFF5E-41F6-4E10-B8E2-B2C9343EE31D}" srcOrd="0" destOrd="0" presId="urn:microsoft.com/office/officeart/2011/layout/CircleProcess"/>
    <dgm:cxn modelId="{42C4C896-E011-4839-9252-007B8AA03F41}" type="presOf" srcId="{EDF9351C-0611-4A94-BDF9-563AAA1ECD1D}" destId="{E880A1B6-1033-4B77-B201-AB6400299CB8}" srcOrd="1" destOrd="0" presId="urn:microsoft.com/office/officeart/2011/layout/CircleProcess"/>
    <dgm:cxn modelId="{D443629E-6FD4-44C5-9D6A-4DD37D1704DD}" srcId="{13BB9034-BFA6-4BD5-A1EF-70139E25EB3B}" destId="{44D56A97-5F33-4954-A2A8-61B369D469B0}" srcOrd="2" destOrd="0" parTransId="{F2114E74-3AAA-4B9D-9F46-06AB3D1417BD}" sibTransId="{46E3451B-5B17-4E68-983F-1FB2D1CC82F5}"/>
    <dgm:cxn modelId="{F0C7A8A3-7F89-4EDF-8696-3085D84ED2F7}" type="presOf" srcId="{44D56A97-5F33-4954-A2A8-61B369D469B0}" destId="{175876F6-06B3-44A6-B107-4BE9A9786097}" srcOrd="0" destOrd="0" presId="urn:microsoft.com/office/officeart/2011/layout/CircleProcess"/>
    <dgm:cxn modelId="{6CFF0BB4-910C-4E7F-8B40-DD1B1C3DB4DC}" type="presOf" srcId="{3E59A397-D0C5-4CB7-82B6-740BD6DF81CC}" destId="{C64E3A49-B537-4C0C-AA6A-8244EF9317A2}" srcOrd="0" destOrd="0" presId="urn:microsoft.com/office/officeart/2011/layout/CircleProcess"/>
    <dgm:cxn modelId="{35C99BBA-5118-42EE-9C45-01BCB4B5DD88}" type="presOf" srcId="{1182609A-4E50-497E-AD1D-C0A303DDF9F7}" destId="{982ED535-029B-4B97-9D64-73468F53F93F}" srcOrd="1" destOrd="0" presId="urn:microsoft.com/office/officeart/2011/layout/CircleProcess"/>
    <dgm:cxn modelId="{81010BCE-9353-43B3-99B4-71DD7714B3F7}" type="presParOf" srcId="{5A85BBDC-B54D-4059-B8F1-0D76B6A89620}" destId="{B9209EF4-9E81-45B6-AEC0-6E735B452A16}" srcOrd="0" destOrd="0" presId="urn:microsoft.com/office/officeart/2011/layout/CircleProcess"/>
    <dgm:cxn modelId="{53964295-34EE-452C-99D3-4F7752CD38C5}" type="presParOf" srcId="{B9209EF4-9E81-45B6-AEC0-6E735B452A16}" destId="{745938C5-D6CD-4CF2-AA36-089F86D87DC4}" srcOrd="0" destOrd="0" presId="urn:microsoft.com/office/officeart/2011/layout/CircleProcess"/>
    <dgm:cxn modelId="{2FFCB33C-04D1-425D-B40B-B6059F17F902}" type="presParOf" srcId="{5A85BBDC-B54D-4059-B8F1-0D76B6A89620}" destId="{DE2CAD35-B999-4152-BE18-8F17A15B73BD}" srcOrd="1" destOrd="0" presId="urn:microsoft.com/office/officeart/2011/layout/CircleProcess"/>
    <dgm:cxn modelId="{150AF628-D784-4F1E-B333-63B02D150CDF}" type="presParOf" srcId="{DE2CAD35-B999-4152-BE18-8F17A15B73BD}" destId="{9272346E-E3B0-4128-9EDB-A634D81B645F}" srcOrd="0" destOrd="0" presId="urn:microsoft.com/office/officeart/2011/layout/CircleProcess"/>
    <dgm:cxn modelId="{F0DF4E55-EEBB-4A59-85F2-4C779573A119}" type="presParOf" srcId="{5A85BBDC-B54D-4059-B8F1-0D76B6A89620}" destId="{982ED535-029B-4B97-9D64-73468F53F93F}" srcOrd="2" destOrd="0" presId="urn:microsoft.com/office/officeart/2011/layout/CircleProcess"/>
    <dgm:cxn modelId="{BFCF5C98-5FBA-4842-A325-20BD533588F3}" type="presParOf" srcId="{5A85BBDC-B54D-4059-B8F1-0D76B6A89620}" destId="{CFF22FFC-2291-4F15-A7A7-062057F25A39}" srcOrd="3" destOrd="0" presId="urn:microsoft.com/office/officeart/2011/layout/CircleProcess"/>
    <dgm:cxn modelId="{AF1A4DB6-A32B-4512-B1E7-3334A4D25FE1}" type="presParOf" srcId="{CFF22FFC-2291-4F15-A7A7-062057F25A39}" destId="{F4D5B2C4-DD82-4B02-A1C1-BD40A9E07BDF}" srcOrd="0" destOrd="0" presId="urn:microsoft.com/office/officeart/2011/layout/CircleProcess"/>
    <dgm:cxn modelId="{990C8D16-66F3-4AD8-AD6C-DEA8DAE5AF51}" type="presParOf" srcId="{5A85BBDC-B54D-4059-B8F1-0D76B6A89620}" destId="{F9CD4081-670F-4791-82FF-EB6FC0CE21FE}" srcOrd="4" destOrd="0" presId="urn:microsoft.com/office/officeart/2011/layout/CircleProcess"/>
    <dgm:cxn modelId="{8C9A2B82-8D28-4FEF-8202-3F5714D6A7E9}" type="presParOf" srcId="{F9CD4081-670F-4791-82FF-EB6FC0CE21FE}" destId="{175876F6-06B3-44A6-B107-4BE9A9786097}" srcOrd="0" destOrd="0" presId="urn:microsoft.com/office/officeart/2011/layout/CircleProcess"/>
    <dgm:cxn modelId="{CD1FF2F9-9AF5-4688-88B7-BBDF4629A87F}" type="presParOf" srcId="{5A85BBDC-B54D-4059-B8F1-0D76B6A89620}" destId="{841A24D3-0242-489F-9511-BCFA9F7490CE}" srcOrd="5" destOrd="0" presId="urn:microsoft.com/office/officeart/2011/layout/CircleProcess"/>
    <dgm:cxn modelId="{77492F36-CED4-4C41-A396-3771C55772D8}" type="presParOf" srcId="{5A85BBDC-B54D-4059-B8F1-0D76B6A89620}" destId="{57F04D0E-4A38-400B-9A00-86488B0E2698}" srcOrd="6" destOrd="0" presId="urn:microsoft.com/office/officeart/2011/layout/CircleProcess"/>
    <dgm:cxn modelId="{99B17FDE-494B-4078-8665-13B5B6429008}" type="presParOf" srcId="{57F04D0E-4A38-400B-9A00-86488B0E2698}" destId="{9E584B11-F731-4E01-9CDD-D6D10C8B07A6}" srcOrd="0" destOrd="0" presId="urn:microsoft.com/office/officeart/2011/layout/CircleProcess"/>
    <dgm:cxn modelId="{C1F58B3F-7314-44A0-AD6D-E91CB80A321E}" type="presParOf" srcId="{5A85BBDC-B54D-4059-B8F1-0D76B6A89620}" destId="{02031B86-2341-4A76-925F-953612CF9B0B}" srcOrd="7" destOrd="0" presId="urn:microsoft.com/office/officeart/2011/layout/CircleProcess"/>
    <dgm:cxn modelId="{63BAE563-46C2-47A3-9D8E-5F48EA9E17F1}" type="presParOf" srcId="{02031B86-2341-4A76-925F-953612CF9B0B}" destId="{C64E3A49-B537-4C0C-AA6A-8244EF9317A2}" srcOrd="0" destOrd="0" presId="urn:microsoft.com/office/officeart/2011/layout/CircleProcess"/>
    <dgm:cxn modelId="{8A14D1E2-BFEF-482A-97C8-1C8FF9BB3FDA}" type="presParOf" srcId="{5A85BBDC-B54D-4059-B8F1-0D76B6A89620}" destId="{3AB799D1-F20B-499D-AFE6-DED5AE027BCF}" srcOrd="8" destOrd="0" presId="urn:microsoft.com/office/officeart/2011/layout/CircleProcess"/>
    <dgm:cxn modelId="{234632FD-123D-4618-8DA1-52A6FE34A400}" type="presParOf" srcId="{5A85BBDC-B54D-4059-B8F1-0D76B6A89620}" destId="{E71A5D35-4641-4E59-AF65-8CD16AC5B2B9}" srcOrd="9" destOrd="0" presId="urn:microsoft.com/office/officeart/2011/layout/CircleProcess"/>
    <dgm:cxn modelId="{91A60C61-34DE-4594-8229-DAF460E152C6}" type="presParOf" srcId="{E71A5D35-4641-4E59-AF65-8CD16AC5B2B9}" destId="{2059D8BF-931E-43D8-A3D3-07DB1ED9C807}" srcOrd="0" destOrd="0" presId="urn:microsoft.com/office/officeart/2011/layout/CircleProcess"/>
    <dgm:cxn modelId="{C9F5CAB4-4994-498A-ADA6-10E9E35981A6}" type="presParOf" srcId="{5A85BBDC-B54D-4059-B8F1-0D76B6A89620}" destId="{1A587948-CBDC-4F70-B5A1-670D939D145B}" srcOrd="10" destOrd="0" presId="urn:microsoft.com/office/officeart/2011/layout/CircleProcess"/>
    <dgm:cxn modelId="{BAE6633E-251A-4223-A060-2EBB90EB2610}" type="presParOf" srcId="{1A587948-CBDC-4F70-B5A1-670D939D145B}" destId="{F00BFF5E-41F6-4E10-B8E2-B2C9343EE31D}" srcOrd="0" destOrd="0" presId="urn:microsoft.com/office/officeart/2011/layout/CircleProcess"/>
    <dgm:cxn modelId="{C16C8470-5DAC-436E-A89E-004D1CB0C522}" type="presParOf" srcId="{5A85BBDC-B54D-4059-B8F1-0D76B6A89620}" destId="{E880A1B6-1033-4B77-B201-AB6400299CB8}"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7E99D-B910-4E56-AFD4-E88B480CAF9D}">
      <dsp:nvSpPr>
        <dsp:cNvPr id="0" name=""/>
        <dsp:cNvSpPr/>
      </dsp:nvSpPr>
      <dsp:spPr>
        <a:xfrm>
          <a:off x="5637" y="56348"/>
          <a:ext cx="1945184" cy="134023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0C15AF-A266-40B6-BD27-F47959ABB47F}">
      <dsp:nvSpPr>
        <dsp:cNvPr id="0" name=""/>
        <dsp:cNvSpPr/>
      </dsp:nvSpPr>
      <dsp:spPr>
        <a:xfrm>
          <a:off x="563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Health Equity</a:t>
          </a:r>
        </a:p>
      </dsp:txBody>
      <dsp:txXfrm>
        <a:off x="5637" y="1396580"/>
        <a:ext cx="1945184" cy="721663"/>
      </dsp:txXfrm>
    </dsp:sp>
    <dsp:sp modelId="{2AD392C9-B8D8-453F-8545-46931D171759}">
      <dsp:nvSpPr>
        <dsp:cNvPr id="0" name=""/>
        <dsp:cNvSpPr/>
      </dsp:nvSpPr>
      <dsp:spPr>
        <a:xfrm>
          <a:off x="2145422" y="56348"/>
          <a:ext cx="1945184" cy="1340232"/>
        </a:xfrm>
        <a:prstGeom prst="round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34285-9B74-4D66-B957-177FA27AAE0B}">
      <dsp:nvSpPr>
        <dsp:cNvPr id="0" name=""/>
        <dsp:cNvSpPr/>
      </dsp:nvSpPr>
      <dsp:spPr>
        <a:xfrm>
          <a:off x="2145422"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Strategic Communication</a:t>
          </a:r>
        </a:p>
      </dsp:txBody>
      <dsp:txXfrm>
        <a:off x="2145422" y="1396580"/>
        <a:ext cx="1945184" cy="721663"/>
      </dsp:txXfrm>
    </dsp:sp>
    <dsp:sp modelId="{61053F2A-1963-411E-AFEA-B1A4332F3AD4}">
      <dsp:nvSpPr>
        <dsp:cNvPr id="0" name=""/>
        <dsp:cNvSpPr/>
      </dsp:nvSpPr>
      <dsp:spPr>
        <a:xfrm>
          <a:off x="4285207" y="56348"/>
          <a:ext cx="1945184" cy="1340232"/>
        </a:xfrm>
        <a:prstGeom prst="round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AF8BC-B2BF-4AB5-B0BD-DEEF2EA15FFA}">
      <dsp:nvSpPr>
        <dsp:cNvPr id="0" name=""/>
        <dsp:cNvSpPr/>
      </dsp:nvSpPr>
      <dsp:spPr>
        <a:xfrm>
          <a:off x="428520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Resource Development</a:t>
          </a:r>
        </a:p>
      </dsp:txBody>
      <dsp:txXfrm>
        <a:off x="4285207" y="1396580"/>
        <a:ext cx="1945184" cy="721663"/>
      </dsp:txXfrm>
    </dsp:sp>
    <dsp:sp modelId="{E2C0E330-FB31-40CD-AA69-35A9884A8574}">
      <dsp:nvSpPr>
        <dsp:cNvPr id="0" name=""/>
        <dsp:cNvSpPr/>
      </dsp:nvSpPr>
      <dsp:spPr>
        <a:xfrm>
          <a:off x="6424992" y="56348"/>
          <a:ext cx="1945184" cy="1340232"/>
        </a:xfrm>
        <a:prstGeom prst="round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0EA23-7151-4EE0-B41C-8E491279B6E6}">
      <dsp:nvSpPr>
        <dsp:cNvPr id="0" name=""/>
        <dsp:cNvSpPr/>
      </dsp:nvSpPr>
      <dsp:spPr>
        <a:xfrm>
          <a:off x="6424992"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dsp:txBody>
      <dsp:txXfrm>
        <a:off x="6424992" y="1396580"/>
        <a:ext cx="1945184" cy="721663"/>
      </dsp:txXfrm>
    </dsp:sp>
    <dsp:sp modelId="{C8B91CBC-1B51-4B74-972C-A9321AEADF01}">
      <dsp:nvSpPr>
        <dsp:cNvPr id="0" name=""/>
        <dsp:cNvSpPr/>
      </dsp:nvSpPr>
      <dsp:spPr>
        <a:xfrm>
          <a:off x="8564777" y="56348"/>
          <a:ext cx="1945184" cy="1340232"/>
        </a:xfrm>
        <a:prstGeom prst="round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62D1A-DFBB-4D7E-9381-58CC9B8EC552}">
      <dsp:nvSpPr>
        <dsp:cNvPr id="0" name=""/>
        <dsp:cNvSpPr/>
      </dsp:nvSpPr>
      <dsp:spPr>
        <a:xfrm>
          <a:off x="8564777" y="1396580"/>
          <a:ext cx="1945184" cy="72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Priority Initiatives</a:t>
          </a:r>
        </a:p>
      </dsp:txBody>
      <dsp:txXfrm>
        <a:off x="8564777" y="1396580"/>
        <a:ext cx="1945184" cy="721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938C5-D6CD-4CF2-AA36-089F86D87DC4}">
      <dsp:nvSpPr>
        <dsp:cNvPr id="0" name=""/>
        <dsp:cNvSpPr/>
      </dsp:nvSpPr>
      <dsp:spPr>
        <a:xfrm>
          <a:off x="9378754" y="1134358"/>
          <a:ext cx="2816442" cy="281658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2346E-E3B0-4128-9EDB-A634D81B645F}">
      <dsp:nvSpPr>
        <dsp:cNvPr id="0" name=""/>
        <dsp:cNvSpPr/>
      </dsp:nvSpPr>
      <dsp:spPr>
        <a:xfrm>
          <a:off x="9472957" y="1228261"/>
          <a:ext cx="2629243" cy="2628781"/>
        </a:xfrm>
        <a:prstGeom prst="ellipse">
          <a:avLst/>
        </a:prstGeom>
        <a:solidFill>
          <a:schemeClr val="tx2">
            <a:lumMod val="20000"/>
            <a:lumOff val="8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Phase 4</a:t>
          </a:r>
        </a:p>
        <a:p>
          <a:pPr marL="0" lvl="0" indent="0" algn="ctr" defTabSz="622300">
            <a:lnSpc>
              <a:spcPct val="100000"/>
            </a:lnSpc>
            <a:spcBef>
              <a:spcPct val="0"/>
            </a:spcBef>
            <a:spcAft>
              <a:spcPct val="35000"/>
            </a:spcAft>
            <a:buNone/>
          </a:pPr>
          <a:r>
            <a:rPr lang="en-US" sz="1400" u="sng" kern="1200" dirty="0"/>
            <a:t>(April 2023)</a:t>
          </a:r>
        </a:p>
        <a:p>
          <a:pPr marL="0" lvl="0" indent="0" algn="ctr" defTabSz="622300">
            <a:lnSpc>
              <a:spcPct val="100000"/>
            </a:lnSpc>
            <a:spcBef>
              <a:spcPct val="0"/>
            </a:spcBef>
            <a:spcAft>
              <a:spcPct val="35000"/>
            </a:spcAft>
            <a:buNone/>
          </a:pPr>
          <a:r>
            <a:rPr lang="en-US" sz="1400" kern="1200" dirty="0"/>
            <a:t>- 2022 Cook County Health Survey</a:t>
          </a:r>
        </a:p>
        <a:p>
          <a:pPr marL="0" lvl="0" indent="0" algn="ctr" defTabSz="622300">
            <a:lnSpc>
              <a:spcPct val="100000"/>
            </a:lnSpc>
            <a:spcBef>
              <a:spcPct val="0"/>
            </a:spcBef>
            <a:spcAft>
              <a:spcPct val="35000"/>
            </a:spcAft>
            <a:buNone/>
          </a:pPr>
          <a:r>
            <a:rPr lang="en-US" sz="1400" kern="1200" dirty="0"/>
            <a:t>- 2022 YRBS</a:t>
          </a:r>
        </a:p>
        <a:p>
          <a:pPr marL="0" lvl="0" indent="0" algn="ctr" defTabSz="622300">
            <a:lnSpc>
              <a:spcPct val="90000"/>
            </a:lnSpc>
            <a:spcBef>
              <a:spcPct val="0"/>
            </a:spcBef>
            <a:spcAft>
              <a:spcPct val="35000"/>
            </a:spcAft>
            <a:buNone/>
          </a:pPr>
          <a:endParaRPr lang="en-US" sz="1400" kern="1200" dirty="0"/>
        </a:p>
      </dsp:txBody>
      <dsp:txXfrm>
        <a:off x="9848563" y="1603872"/>
        <a:ext cx="1878030" cy="1877559"/>
      </dsp:txXfrm>
    </dsp:sp>
    <dsp:sp modelId="{F4D5B2C4-DD82-4B02-A1C1-BD40A9E07BDF}">
      <dsp:nvSpPr>
        <dsp:cNvPr id="0" name=""/>
        <dsp:cNvSpPr/>
      </dsp:nvSpPr>
      <dsp:spPr>
        <a:xfrm rot="2700000">
          <a:off x="6456007"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876F6-06B3-44A6-B107-4BE9A9786097}">
      <dsp:nvSpPr>
        <dsp:cNvPr id="0" name=""/>
        <dsp:cNvSpPr/>
      </dsp:nvSpPr>
      <dsp:spPr>
        <a:xfrm>
          <a:off x="6562311" y="1228261"/>
          <a:ext cx="2629243" cy="2628781"/>
        </a:xfrm>
        <a:prstGeom prst="ellipse">
          <a:avLst/>
        </a:prstGeom>
        <a:solidFill>
          <a:schemeClr val="bg2">
            <a:lumMod val="20000"/>
            <a:lumOff val="8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Phase 3 </a:t>
          </a:r>
        </a:p>
        <a:p>
          <a:pPr marL="0" lvl="0" indent="0" algn="ctr" defTabSz="622300">
            <a:lnSpc>
              <a:spcPct val="100000"/>
            </a:lnSpc>
            <a:spcBef>
              <a:spcPct val="0"/>
            </a:spcBef>
            <a:spcAft>
              <a:spcPct val="35000"/>
            </a:spcAft>
            <a:buNone/>
          </a:pPr>
          <a:r>
            <a:rPr lang="en-US" sz="1400" u="sng" kern="1200" dirty="0"/>
            <a:t>(October 2022)</a:t>
          </a:r>
        </a:p>
        <a:p>
          <a:pPr marL="0" lvl="0" indent="0" algn="ctr" defTabSz="622300">
            <a:lnSpc>
              <a:spcPct val="100000"/>
            </a:lnSpc>
            <a:spcBef>
              <a:spcPct val="0"/>
            </a:spcBef>
            <a:spcAft>
              <a:spcPct val="35000"/>
            </a:spcAft>
            <a:buNone/>
          </a:pPr>
          <a:r>
            <a:rPr lang="en-US" sz="1400" kern="1200" dirty="0"/>
            <a:t>- 2016-2020 Hospitalization Data, in- and outpatient</a:t>
          </a:r>
        </a:p>
      </dsp:txBody>
      <dsp:txXfrm>
        <a:off x="6937917" y="1603872"/>
        <a:ext cx="1878030" cy="1877559"/>
      </dsp:txXfrm>
    </dsp:sp>
    <dsp:sp modelId="{9E584B11-F731-4E01-9CDD-D6D10C8B07A6}">
      <dsp:nvSpPr>
        <dsp:cNvPr id="0" name=""/>
        <dsp:cNvSpPr/>
      </dsp:nvSpPr>
      <dsp:spPr>
        <a:xfrm rot="2700000">
          <a:off x="3557439"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E3A49-B537-4C0C-AA6A-8244EF9317A2}">
      <dsp:nvSpPr>
        <dsp:cNvPr id="0" name=""/>
        <dsp:cNvSpPr/>
      </dsp:nvSpPr>
      <dsp:spPr>
        <a:xfrm>
          <a:off x="3682007" y="1228024"/>
          <a:ext cx="2629243" cy="2628781"/>
        </a:xfrm>
        <a:prstGeom prst="ellipse">
          <a:avLst/>
        </a:prstGeom>
        <a:solidFill>
          <a:schemeClr val="accent3">
            <a:lumMod val="40000"/>
            <a:lumOff val="60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Phase 2 </a:t>
          </a:r>
        </a:p>
        <a:p>
          <a:pPr marL="0" lvl="0" indent="0" algn="ctr" defTabSz="622300">
            <a:lnSpc>
              <a:spcPct val="100000"/>
            </a:lnSpc>
            <a:spcBef>
              <a:spcPct val="0"/>
            </a:spcBef>
            <a:spcAft>
              <a:spcPct val="35000"/>
            </a:spcAft>
            <a:buNone/>
          </a:pPr>
          <a:r>
            <a:rPr lang="en-US" sz="1400" u="sng" kern="1200" dirty="0"/>
            <a:t>(August 2022)</a:t>
          </a:r>
        </a:p>
        <a:p>
          <a:pPr marL="0" lvl="0" indent="0" algn="ctr" defTabSz="622300">
            <a:lnSpc>
              <a:spcPct val="100000"/>
            </a:lnSpc>
            <a:spcBef>
              <a:spcPct val="0"/>
            </a:spcBef>
            <a:spcAft>
              <a:spcPct val="35000"/>
            </a:spcAft>
            <a:buNone/>
          </a:pPr>
          <a:r>
            <a:rPr lang="en-US" sz="1400" kern="1200" dirty="0"/>
            <a:t>- Mortality</a:t>
          </a:r>
          <a:br>
            <a:rPr lang="en-US" sz="1400" kern="1200" dirty="0"/>
          </a:br>
          <a:r>
            <a:rPr lang="en-US" sz="1400" kern="1200" dirty="0"/>
            <a:t>- Natality</a:t>
          </a:r>
          <a:br>
            <a:rPr lang="en-US" sz="1400" kern="1200" dirty="0"/>
          </a:br>
          <a:r>
            <a:rPr lang="en-US" sz="1400" kern="1200" dirty="0"/>
            <a:t>- 2020 YRBS</a:t>
          </a:r>
          <a:br>
            <a:rPr lang="en-US" sz="1400" kern="1200" dirty="0"/>
          </a:br>
          <a:r>
            <a:rPr lang="en-US" sz="1400" kern="1200" dirty="0"/>
            <a:t>- EJ Screen data</a:t>
          </a:r>
          <a:br>
            <a:rPr lang="en-US" sz="1400" kern="1200" dirty="0"/>
          </a:br>
          <a:endParaRPr lang="en-US" sz="1400" kern="1200" dirty="0"/>
        </a:p>
      </dsp:txBody>
      <dsp:txXfrm>
        <a:off x="4057613" y="1603635"/>
        <a:ext cx="1878030" cy="1877559"/>
      </dsp:txXfrm>
    </dsp:sp>
    <dsp:sp modelId="{2059D8BF-931E-43D8-A3D3-07DB1ED9C807}">
      <dsp:nvSpPr>
        <dsp:cNvPr id="0" name=""/>
        <dsp:cNvSpPr/>
      </dsp:nvSpPr>
      <dsp:spPr>
        <a:xfrm rot="2700000">
          <a:off x="646793" y="1134160"/>
          <a:ext cx="2816488" cy="2816488"/>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BFF5E-41F6-4E10-B8E2-B2C9343EE31D}">
      <dsp:nvSpPr>
        <dsp:cNvPr id="0" name=""/>
        <dsp:cNvSpPr/>
      </dsp:nvSpPr>
      <dsp:spPr>
        <a:xfrm>
          <a:off x="741019" y="1228261"/>
          <a:ext cx="2629243" cy="2628781"/>
        </a:xfrm>
        <a:prstGeom prst="ellipse">
          <a:avLst/>
        </a:prstGeom>
        <a:solidFill>
          <a:schemeClr val="accent4">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Phase 1 </a:t>
          </a:r>
        </a:p>
        <a:p>
          <a:pPr marL="0" lvl="0" indent="0" algn="ctr" defTabSz="622300">
            <a:lnSpc>
              <a:spcPct val="90000"/>
            </a:lnSpc>
            <a:spcBef>
              <a:spcPct val="0"/>
            </a:spcBef>
            <a:spcAft>
              <a:spcPct val="35000"/>
            </a:spcAft>
            <a:buNone/>
          </a:pPr>
          <a:r>
            <a:rPr lang="en-US" sz="1400" u="sng" kern="1200" dirty="0"/>
            <a:t>(June 2022)</a:t>
          </a:r>
        </a:p>
        <a:p>
          <a:pPr marL="0" lvl="0" indent="0" algn="ctr" defTabSz="622300">
            <a:lnSpc>
              <a:spcPct val="100000"/>
            </a:lnSpc>
            <a:spcBef>
              <a:spcPct val="0"/>
            </a:spcBef>
            <a:spcAft>
              <a:spcPct val="35000"/>
            </a:spcAft>
            <a:buNone/>
          </a:pPr>
          <a:r>
            <a:rPr lang="en-US" sz="1400" kern="1200" dirty="0"/>
            <a:t>- Select indicators from CHSA</a:t>
          </a:r>
          <a:br>
            <a:rPr lang="en-US" sz="1400" kern="1200" dirty="0"/>
          </a:br>
          <a:r>
            <a:rPr lang="en-US" sz="1400" kern="1200" dirty="0"/>
            <a:t>- SVI</a:t>
          </a:r>
          <a:br>
            <a:rPr lang="en-US" sz="1400" kern="1200" dirty="0"/>
          </a:br>
          <a:r>
            <a:rPr lang="en-US" sz="1400" kern="1200" dirty="0"/>
            <a:t>- Communicable disease prevalence </a:t>
          </a:r>
          <a:br>
            <a:rPr lang="en-US" sz="1400" kern="1200" dirty="0"/>
          </a:br>
          <a:r>
            <a:rPr lang="en-US" sz="1400" kern="1200" dirty="0"/>
            <a:t>- Opioid Mortality</a:t>
          </a:r>
        </a:p>
      </dsp:txBody>
      <dsp:txXfrm>
        <a:off x="1116625" y="1603872"/>
        <a:ext cx="1878030" cy="187755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6/13/2022</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6/13/2022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Next slide</a:t>
            </a:r>
            <a:endParaRPr lang="en-US" dirty="0"/>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79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dirty="0"/>
          </a:p>
        </p:txBody>
      </p:sp>
    </p:spTree>
    <p:extLst>
      <p:ext uri="{BB962C8B-B14F-4D97-AF65-F5344CB8AC3E}">
        <p14:creationId xmlns:p14="http://schemas.microsoft.com/office/powerpoint/2010/main" val="2003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dirty="0"/>
          </a:p>
        </p:txBody>
      </p:sp>
    </p:spTree>
    <p:extLst>
      <p:ext uri="{BB962C8B-B14F-4D97-AF65-F5344CB8AC3E}">
        <p14:creationId xmlns:p14="http://schemas.microsoft.com/office/powerpoint/2010/main" val="139188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dirty="0"/>
          </a:p>
        </p:txBody>
      </p:sp>
    </p:spTree>
    <p:extLst>
      <p:ext uri="{BB962C8B-B14F-4D97-AF65-F5344CB8AC3E}">
        <p14:creationId xmlns:p14="http://schemas.microsoft.com/office/powerpoint/2010/main" val="164419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Capacity: Increase CCDPH’s capability to leverage data to drive, inform, evaluate, &amp; promote CCDPH’s work &amp; to better inform, support, &amp; respond to the needs of key stakeholders &amp;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dirty="0"/>
          </a:p>
        </p:txBody>
      </p:sp>
    </p:spTree>
    <p:extLst>
      <p:ext uri="{BB962C8B-B14F-4D97-AF65-F5344CB8AC3E}">
        <p14:creationId xmlns:p14="http://schemas.microsoft.com/office/powerpoint/2010/main" val="42669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Calibri" panose="020F0502020204030204" pitchFamily="34" charset="0"/>
              </a:rPr>
              <a:t>The Cook County Health Atlas will be an interactive tool populated by public health hospitalization, emergent care, and vital statistics data, US Census and American Community Survey data and our two primary data sources that include the Suburban Cook County Health Survey, as well as the SCC Youth Risk Behavioral Survey. The goal of this collaboration with the University of Illinois Chicago School of Public Health, </a:t>
            </a:r>
            <a:r>
              <a:rPr lang="en-US" b="0" i="0" dirty="0" err="1">
                <a:solidFill>
                  <a:srgbClr val="000000"/>
                </a:solidFill>
                <a:effectLst/>
                <a:latin typeface="Calibri" panose="020F0502020204030204" pitchFamily="34" charset="0"/>
              </a:rPr>
              <a:t>Metopio</a:t>
            </a:r>
            <a:r>
              <a:rPr lang="en-US" b="0" i="0" dirty="0">
                <a:solidFill>
                  <a:srgbClr val="000000"/>
                </a:solidFill>
                <a:effectLst/>
                <a:latin typeface="Calibri" panose="020F0502020204030204" pitchFamily="34" charset="0"/>
              </a:rPr>
              <a:t>, and CCDPH is to better understand the health of residents within Suburban Cook County. Information that will be provided on the Health Atlas will help to identify health concerns across each of the 126 municipalities within Suburban Cook County as well as to identify and provide tools for exploring and communicating environmental, neighborhood and other social determinants of health.</a:t>
            </a:r>
            <a:endParaRPr lang="en-US" sz="1200" b="0" i="0" dirty="0">
              <a:solidFill>
                <a:srgbClr val="000000"/>
              </a:solidFill>
              <a:effectLst/>
              <a:latin typeface="Calibri" panose="020F0502020204030204" pitchFamily="34" charset="0"/>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panose="020F0502020204030204" pitchFamily="34" charset="0"/>
              </a:rPr>
              <a:t>There are several phases with this project: first, is the exploration and discovery phase which is intended to assist with the development of indicators and measures; second, identifying geospatial units of analysis such as census tract, suburban Cook County, CCDPH public health districts, Commissioner districts, etc.; third, identifying the geospatial layer of each Public Health data source; fourth, using a descriptive statistic framework CCDPH Epi unit will calculate the rates, percentages, proportions, and provide count data for measures and indicators at various geospatial layers; fifth, primary data collection of healthy and risky behaviors,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The remainder of this document provides additional information concerning the project’s scope of work including a timeline and descriptions of deliverables to ensure successful implementation of the work plan and achievement of the project’s targets and goals. The time period to be covered by this scope of work beginning January 1, 2022 through December 31, 2023.  </a:t>
            </a:r>
            <a:endParaRPr lang="en-US" b="0" i="0" dirty="0">
              <a:solidFill>
                <a:srgbClr val="000000"/>
              </a:solidFill>
              <a:effectLst/>
              <a:latin typeface="Segoe UI" panose="020B0502040204020203" pitchFamily="34" charset="0"/>
            </a:endParaRPr>
          </a:p>
          <a:p>
            <a:pPr algn="l" rtl="0" fontAlgn="base"/>
            <a:r>
              <a:rPr lang="en-US" sz="1200" b="0" i="1" dirty="0">
                <a:solidFill>
                  <a:srgbClr val="000000"/>
                </a:solidFill>
                <a:effectLst/>
                <a:latin typeface="Calibri" panose="020F0502020204030204" pitchFamily="34" charset="0"/>
              </a:rPr>
              <a:t>This effort will coordinate activities and leverage resources with other ongoing projects including: a year-long data science team training (DSTT) program CCDPH’s epidemiology and communicable disease units were awarded by the Council of State and Territorial Epidemiologists (CSTE) and Suburban Cook County Health Atlas design and deployment project.</a:t>
            </a:r>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6">
                  <a:lumMod val="10000"/>
                </a:schemeClr>
              </a:solidFill>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dirty="0"/>
          </a:p>
        </p:txBody>
      </p:sp>
    </p:spTree>
    <p:extLst>
      <p:ext uri="{BB962C8B-B14F-4D97-AF65-F5344CB8AC3E}">
        <p14:creationId xmlns:p14="http://schemas.microsoft.com/office/powerpoint/2010/main" val="293706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Metopio</a:t>
            </a:r>
            <a:r>
              <a:rPr lang="en-US" dirty="0"/>
              <a:t> offers x number of topics (i.e., indicators) across x categories drawing from 92 data sources. </a:t>
            </a:r>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dirty="0"/>
          </a:p>
        </p:txBody>
      </p:sp>
    </p:spTree>
    <p:extLst>
      <p:ext uri="{BB962C8B-B14F-4D97-AF65-F5344CB8AC3E}">
        <p14:creationId xmlns:p14="http://schemas.microsoft.com/office/powerpoint/2010/main" val="610516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dirty="0"/>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0.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dirty="0"/>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dirty="0"/>
          </a:p>
        </p:txBody>
      </p:sp>
      <p:pic>
        <p:nvPicPr>
          <p:cNvPr id="9" name="Picture 8" descr="2019 CCDPH master logo_final_solid whiteOL_no tag.png">
            <a:extLst>
              <a:ext uri="{FF2B5EF4-FFF2-40B4-BE49-F238E27FC236}">
                <a16:creationId xmlns:a16="http://schemas.microsoft.com/office/drawing/2014/main" id="{CC21097A-A038-AF4D-874C-E63BE55861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
        <p:nvSpPr>
          <p:cNvPr id="3" name="Slide Number Placeholder 2">
            <a:extLst>
              <a:ext uri="{FF2B5EF4-FFF2-40B4-BE49-F238E27FC236}">
                <a16:creationId xmlns:a16="http://schemas.microsoft.com/office/drawing/2014/main" id="{72A87EA0-BA68-D04C-B34E-8C317F9844B7}"/>
              </a:ext>
            </a:extLst>
          </p:cNvPr>
          <p:cNvSpPr>
            <a:spLocks noGrp="1"/>
          </p:cNvSpPr>
          <p:nvPr>
            <p:ph type="sldNum" sz="quarter" idx="12"/>
          </p:nvPr>
        </p:nvSpPr>
        <p:spPr/>
        <p:txBody>
          <a:bodyPr/>
          <a:lstStyle/>
          <a:p>
            <a:fld id="{EAC521D8-0276-7043-A50F-48E286C59F7E}" type="slidenum">
              <a:rPr lang="en-US" smtClean="0"/>
              <a:t>‹#›</a:t>
            </a:fld>
            <a:endParaRPr lang="en-US"/>
          </a:p>
        </p:txBody>
      </p:sp>
    </p:spTree>
    <p:extLst>
      <p:ext uri="{BB962C8B-B14F-4D97-AF65-F5344CB8AC3E}">
        <p14:creationId xmlns:p14="http://schemas.microsoft.com/office/powerpoint/2010/main" val="3934564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9DE62D90-6DB3-8744-A269-0D1DEF65E1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3580974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9" name="Picture 8">
            <a:extLst>
              <a:ext uri="{FF2B5EF4-FFF2-40B4-BE49-F238E27FC236}">
                <a16:creationId xmlns:a16="http://schemas.microsoft.com/office/drawing/2014/main" id="{C1803AE7-13DA-F043-973C-16E4C4E35F7D}"/>
              </a:ext>
            </a:extLst>
          </p:cNvPr>
          <p:cNvPicPr>
            <a:picLocks noChangeAspect="1"/>
          </p:cNvPicPr>
          <p:nvPr userDrawn="1"/>
        </p:nvPicPr>
        <p:blipFill>
          <a:blip r:embed="rId4"/>
          <a:stretch>
            <a:fillRect/>
          </a:stretch>
        </p:blipFill>
        <p:spPr>
          <a:xfrm>
            <a:off x="8449308" y="5817478"/>
            <a:ext cx="3323174" cy="722429"/>
          </a:xfrm>
          <a:prstGeom prst="rect">
            <a:avLst/>
          </a:prstGeom>
        </p:spPr>
      </p:pic>
      <p:pic>
        <p:nvPicPr>
          <p:cNvPr id="6" name="Picture 5" descr="2019 CCDPH master logo_final_solid whiteOL_no tag.png">
            <a:extLst>
              <a:ext uri="{FF2B5EF4-FFF2-40B4-BE49-F238E27FC236}">
                <a16:creationId xmlns:a16="http://schemas.microsoft.com/office/drawing/2014/main" id="{25346B73-2742-CA47-B0A9-305DD7FD96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l 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3E1A4-ADD4-AB49-9F5D-24BF5D3059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6" name="Picture 5" descr="2019 CCDPH master logo_final_solid whiteOL_no tag.png">
            <a:extLst>
              <a:ext uri="{FF2B5EF4-FFF2-40B4-BE49-F238E27FC236}">
                <a16:creationId xmlns:a16="http://schemas.microsoft.com/office/drawing/2014/main" id="{98062BEC-E6DA-FB4A-BD52-DD6756AE55E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Tree>
    <p:extLst>
      <p:ext uri="{BB962C8B-B14F-4D97-AF65-F5344CB8AC3E}">
        <p14:creationId xmlns:p14="http://schemas.microsoft.com/office/powerpoint/2010/main" val="1226703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range 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59E172-6BCB-4219-8322-C52889B249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a:blip r:embed="rId3"/>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6" name="Picture 5" descr="2019 CCDPH master logo_final_solid whiteOL_no tag.png">
            <a:extLst>
              <a:ext uri="{FF2B5EF4-FFF2-40B4-BE49-F238E27FC236}">
                <a16:creationId xmlns:a16="http://schemas.microsoft.com/office/drawing/2014/main" id="{B48D557B-8858-7E47-ABBA-871871BB87F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19059" y="5814358"/>
            <a:ext cx="2864014" cy="706309"/>
          </a:xfrm>
          <a:prstGeom prst="rect">
            <a:avLst/>
          </a:prstGeom>
        </p:spPr>
      </p:pic>
    </p:spTree>
    <p:extLst>
      <p:ext uri="{BB962C8B-B14F-4D97-AF65-F5344CB8AC3E}">
        <p14:creationId xmlns:p14="http://schemas.microsoft.com/office/powerpoint/2010/main" val="169104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16F7134E-A873-B84E-B8C3-24EDF8BE1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2865039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6E9DD1B4-F841-A644-94B9-F198952D20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805018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28454324-5F89-1947-AFB4-486D5BF161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2664390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ED7ABF40-143F-5747-84DA-2D9C800D77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912296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7DD1A9D0-FDDC-D041-AF9D-42B06B7895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1905899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pic>
        <p:nvPicPr>
          <p:cNvPr id="10" name="Picture 9" descr="2019 CCDPH master logo_final_solid CCH blue no tag.png">
            <a:extLst>
              <a:ext uri="{FF2B5EF4-FFF2-40B4-BE49-F238E27FC236}">
                <a16:creationId xmlns:a16="http://schemas.microsoft.com/office/drawing/2014/main" id="{F1FA9E12-4E64-3F47-9909-A82B7C57D6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4778" y="6200158"/>
            <a:ext cx="1604453" cy="406695"/>
          </a:xfrm>
          <a:prstGeom prst="rect">
            <a:avLst/>
          </a:prstGeom>
        </p:spPr>
      </p:pic>
    </p:spTree>
    <p:extLst>
      <p:ext uri="{BB962C8B-B14F-4D97-AF65-F5344CB8AC3E}">
        <p14:creationId xmlns:p14="http://schemas.microsoft.com/office/powerpoint/2010/main" val="19127973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6/13/2022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dirty="0"/>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dirty="0"/>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dirty="0"/>
              <a:t>Subtitles</a:t>
            </a:r>
          </a:p>
        </p:txBody>
      </p:sp>
    </p:spTree>
    <p:extLst>
      <p:ext uri="{BB962C8B-B14F-4D97-AF65-F5344CB8AC3E}">
        <p14:creationId xmlns:p14="http://schemas.microsoft.com/office/powerpoint/2010/main" val="2924927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266083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1.jp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6/13/2022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786" r:id="rId8"/>
    <p:sldLayoutId id="2147483804"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492917-E656-914D-B8C9-B83CC0C32E5F}"/>
              </a:ext>
            </a:extLst>
          </p:cNvPr>
          <p:cNvSpPr>
            <a:spLocks noGrp="1"/>
          </p:cNvSpPr>
          <p:nvPr>
            <p:ph type="title"/>
          </p:nvPr>
        </p:nvSpPr>
        <p:spPr>
          <a:xfrm>
            <a:off x="838200" y="365125"/>
            <a:ext cx="10515600" cy="7823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5A2023-AC36-CC4F-92BC-6F2DCA472D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E61DE740-DEF0-2948-89B1-B72784BDA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t>‹#›</a:t>
            </a:fld>
            <a:endParaRPr lang="en-US"/>
          </a:p>
        </p:txBody>
      </p:sp>
    </p:spTree>
    <p:extLst>
      <p:ext uri="{BB962C8B-B14F-4D97-AF65-F5344CB8AC3E}">
        <p14:creationId xmlns:p14="http://schemas.microsoft.com/office/powerpoint/2010/main" val="200217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805" r:id="rId3"/>
    <p:sldLayoutId id="2147483651" r:id="rId4"/>
    <p:sldLayoutId id="2147483662" r:id="rId5"/>
    <p:sldLayoutId id="2147483664" r:id="rId6"/>
    <p:sldLayoutId id="2147483665" r:id="rId7"/>
    <p:sldLayoutId id="2147483666" r:id="rId8"/>
    <p:sldLayoutId id="2147483663" r:id="rId9"/>
    <p:sldLayoutId id="2147483667" r:id="rId10"/>
    <p:sldLayoutId id="21474836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brandon_grotesquebold" panose="02000803000000000000" pitchFamily="2" charset="0"/>
          <a:ea typeface="+mj-ea"/>
          <a:cs typeface="+mj-cs"/>
        </a:defRPr>
      </a:lvl1pPr>
    </p:titleStyle>
    <p:bodyStyle>
      <a:lvl1pPr marL="0" indent="0" algn="l" defTabSz="914400" rtl="0" eaLnBrk="1" latinLnBrk="0" hangingPunct="1">
        <a:lnSpc>
          <a:spcPct val="114000"/>
        </a:lnSpc>
        <a:spcBef>
          <a:spcPts val="1000"/>
        </a:spcBef>
        <a:buClr>
          <a:srgbClr val="26C9D4"/>
        </a:buClr>
        <a:buFont typeface="Arial" panose="020B0604020202020204" pitchFamily="34" charset="0"/>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689713"/>
            <a:ext cx="8741304" cy="3416320"/>
          </a:xfrm>
        </p:spPr>
        <p:txBody>
          <a:bodyPr/>
          <a:lstStyle/>
          <a:p>
            <a:pPr>
              <a:lnSpc>
                <a:spcPct val="100000"/>
              </a:lnSpc>
            </a:pPr>
            <a:r>
              <a:rPr lang="en-US" sz="4800" dirty="0">
                <a:latin typeface="brandon_grotesquebold" panose="02000803000000000000"/>
              </a:rPr>
              <a:t>Leveraging Grant Funds to Build </a:t>
            </a:r>
            <a:br>
              <a:rPr lang="en-US" sz="4800" dirty="0">
                <a:latin typeface="brandon_grotesquebold" panose="02000803000000000000"/>
              </a:rPr>
            </a:br>
            <a:r>
              <a:rPr lang="en-US" sz="4800" dirty="0">
                <a:latin typeface="brandon_grotesquebold" panose="02000803000000000000"/>
              </a:rPr>
              <a:t>CCDPH’s Data Capacity and </a:t>
            </a:r>
            <a:br>
              <a:rPr lang="en-US" sz="4800" dirty="0">
                <a:latin typeface="brandon_grotesquebold" panose="02000803000000000000"/>
              </a:rPr>
            </a:br>
            <a:r>
              <a:rPr lang="en-US" sz="4800" dirty="0">
                <a:latin typeface="brandon_grotesquebold" panose="02000803000000000000"/>
              </a:rPr>
              <a:t>Advance Health Equity</a:t>
            </a:r>
            <a:br>
              <a:rPr lang="en-US" sz="4800" dirty="0"/>
            </a:br>
            <a:endParaRPr lang="en-US" sz="4800" dirty="0"/>
          </a:p>
        </p:txBody>
      </p:sp>
      <p:sp>
        <p:nvSpPr>
          <p:cNvPr id="8" name="Text Placeholder 7"/>
          <p:cNvSpPr>
            <a:spLocks noGrp="1"/>
          </p:cNvSpPr>
          <p:nvPr>
            <p:ph type="body" sz="quarter" idx="11"/>
          </p:nvPr>
        </p:nvSpPr>
        <p:spPr>
          <a:xfrm>
            <a:off x="328660" y="3997311"/>
            <a:ext cx="5652125" cy="1114664"/>
          </a:xfrm>
        </p:spPr>
        <p:txBody>
          <a:bodyPr/>
          <a:lstStyle/>
          <a:p>
            <a:pPr marL="0" indent="0">
              <a:buNone/>
            </a:pPr>
            <a:r>
              <a:rPr lang="en-US" sz="3200" dirty="0"/>
              <a:t>Alfreda Holloway-Beth, PhD, MS</a:t>
            </a:r>
          </a:p>
          <a:p>
            <a:pPr marL="0" indent="0">
              <a:buNone/>
            </a:pPr>
            <a:r>
              <a:rPr lang="en-US" sz="3200" dirty="0"/>
              <a:t>Director of Epidemiology</a:t>
            </a:r>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Tree>
    <p:extLst>
      <p:ext uri="{BB962C8B-B14F-4D97-AF65-F5344CB8AC3E}">
        <p14:creationId xmlns:p14="http://schemas.microsoft.com/office/powerpoint/2010/main" val="353379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5192447" cy="1588897"/>
          </a:xfrm>
        </p:spPr>
        <p:txBody>
          <a:bodyPr/>
          <a:lstStyle/>
          <a:p>
            <a:r>
              <a:rPr lang="en-US" dirty="0"/>
              <a:t>Next Steps</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10</a:t>
            </a:fld>
            <a:endParaRPr lang="en-US" dirty="0"/>
          </a:p>
        </p:txBody>
      </p:sp>
    </p:spTree>
    <p:extLst>
      <p:ext uri="{BB962C8B-B14F-4D97-AF65-F5344CB8AC3E}">
        <p14:creationId xmlns:p14="http://schemas.microsoft.com/office/powerpoint/2010/main" val="222150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D75624C-3943-B443-8E33-F4BBA26DD721}"/>
              </a:ext>
            </a:extLst>
          </p:cNvPr>
          <p:cNvSpPr>
            <a:spLocks noGrp="1"/>
          </p:cNvSpPr>
          <p:nvPr>
            <p:ph type="title"/>
          </p:nvPr>
        </p:nvSpPr>
        <p:spPr>
          <a:xfrm>
            <a:off x="838200" y="692935"/>
            <a:ext cx="4275529" cy="590931"/>
          </a:xfrm>
        </p:spPr>
        <p:txBody>
          <a:bodyPr/>
          <a:lstStyle/>
          <a:p>
            <a:r>
              <a:rPr lang="en-US" dirty="0">
                <a:latin typeface="Berlin Sans FB" panose="020E0602020502020306" pitchFamily="34" charset="0"/>
              </a:rPr>
              <a:t>Health Atlas Updates</a:t>
            </a:r>
          </a:p>
        </p:txBody>
      </p:sp>
      <p:sp>
        <p:nvSpPr>
          <p:cNvPr id="3" name="Content Placeholder 2">
            <a:extLst>
              <a:ext uri="{FF2B5EF4-FFF2-40B4-BE49-F238E27FC236}">
                <a16:creationId xmlns:a16="http://schemas.microsoft.com/office/drawing/2014/main" id="{68CE90B1-33AA-FF45-B392-6805EBFFEF96}"/>
              </a:ext>
            </a:extLst>
          </p:cNvPr>
          <p:cNvSpPr>
            <a:spLocks noGrp="1"/>
          </p:cNvSpPr>
          <p:nvPr>
            <p:ph idx="1"/>
          </p:nvPr>
        </p:nvSpPr>
        <p:spPr>
          <a:xfrm>
            <a:off x="832224" y="1846474"/>
            <a:ext cx="10515600" cy="350417"/>
          </a:xfrm>
        </p:spPr>
        <p:txBody>
          <a:bodyPr/>
          <a:lstStyle/>
          <a:p>
            <a:pPr marL="228600" lvl="1" indent="0">
              <a:buNone/>
            </a:pPr>
            <a:r>
              <a:rPr lang="en-US" dirty="0">
                <a:latin typeface="+mj-lt"/>
              </a:rPr>
              <a:t>CCDPH’s Data Upload Plan</a:t>
            </a:r>
          </a:p>
        </p:txBody>
      </p:sp>
      <p:sp>
        <p:nvSpPr>
          <p:cNvPr id="5" name="Slide Number Placeholder 4">
            <a:extLst>
              <a:ext uri="{FF2B5EF4-FFF2-40B4-BE49-F238E27FC236}">
                <a16:creationId xmlns:a16="http://schemas.microsoft.com/office/drawing/2014/main" id="{823524ED-0F04-4A40-AA08-897EC0CCA4B4}"/>
              </a:ext>
            </a:extLst>
          </p:cNvPr>
          <p:cNvSpPr>
            <a:spLocks noGrp="1"/>
          </p:cNvSpPr>
          <p:nvPr>
            <p:ph type="sldNum" sz="quarter" idx="12"/>
          </p:nvPr>
        </p:nvSpPr>
        <p:spPr/>
        <p:txBody>
          <a:bodyPr/>
          <a:lstStyle/>
          <a:p>
            <a:fld id="{EAC521D8-0276-7043-A50F-48E286C59F7E}" type="slidenum">
              <a:rPr lang="en-US" smtClean="0"/>
              <a:pPr/>
              <a:t>11</a:t>
            </a:fld>
            <a:endParaRPr lang="en-US" dirty="0"/>
          </a:p>
        </p:txBody>
      </p:sp>
      <p:sp>
        <p:nvSpPr>
          <p:cNvPr id="15" name="Text Placeholder 14">
            <a:extLst>
              <a:ext uri="{FF2B5EF4-FFF2-40B4-BE49-F238E27FC236}">
                <a16:creationId xmlns:a16="http://schemas.microsoft.com/office/drawing/2014/main" id="{E0E62768-9DA2-1A43-85C1-9EB815B34535}"/>
              </a:ext>
            </a:extLst>
          </p:cNvPr>
          <p:cNvSpPr>
            <a:spLocks noGrp="1"/>
          </p:cNvSpPr>
          <p:nvPr>
            <p:ph type="body" sz="quarter" idx="13"/>
          </p:nvPr>
        </p:nvSpPr>
        <p:spPr>
          <a:xfrm>
            <a:off x="844176" y="1303798"/>
            <a:ext cx="2459328" cy="476605"/>
          </a:xfrm>
        </p:spPr>
        <p:txBody>
          <a:bodyPr/>
          <a:lstStyle/>
          <a:p>
            <a:r>
              <a:rPr lang="en-US" dirty="0">
                <a:latin typeface="Berlin Sans FB" panose="020E0602020502020306" pitchFamily="34" charset="0"/>
              </a:rPr>
              <a:t>Phased Approach</a:t>
            </a:r>
          </a:p>
        </p:txBody>
      </p:sp>
      <p:graphicFrame>
        <p:nvGraphicFramePr>
          <p:cNvPr id="8" name="Diagram 7">
            <a:extLst>
              <a:ext uri="{FF2B5EF4-FFF2-40B4-BE49-F238E27FC236}">
                <a16:creationId xmlns:a16="http://schemas.microsoft.com/office/drawing/2014/main" id="{A661E403-AB08-4235-AB92-EC0FDC7F71B1}"/>
              </a:ext>
            </a:extLst>
          </p:cNvPr>
          <p:cNvGraphicFramePr/>
          <p:nvPr>
            <p:extLst>
              <p:ext uri="{D42A27DB-BD31-4B8C-83A1-F6EECF244321}">
                <p14:modId xmlns:p14="http://schemas.microsoft.com/office/powerpoint/2010/main" val="2864556532"/>
              </p:ext>
            </p:extLst>
          </p:nvPr>
        </p:nvGraphicFramePr>
        <p:xfrm>
          <a:off x="-286281" y="1198381"/>
          <a:ext cx="12258676" cy="5084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82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1840103"/>
            <a:ext cx="5475858" cy="1588897"/>
          </a:xfrm>
        </p:spPr>
        <p:txBody>
          <a:bodyPr/>
          <a:lstStyle/>
          <a:p>
            <a:r>
              <a:rPr lang="en-US" dirty="0"/>
              <a:t>Questions? </a:t>
            </a:r>
          </a:p>
        </p:txBody>
      </p:sp>
    </p:spTree>
    <p:extLst>
      <p:ext uri="{BB962C8B-B14F-4D97-AF65-F5344CB8AC3E}">
        <p14:creationId xmlns:p14="http://schemas.microsoft.com/office/powerpoint/2010/main" val="415639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562-AD62-804D-A7A2-B9CB74BDB034}"/>
              </a:ext>
            </a:extLst>
          </p:cNvPr>
          <p:cNvSpPr>
            <a:spLocks noGrp="1"/>
          </p:cNvSpPr>
          <p:nvPr>
            <p:ph type="ctrTitle"/>
          </p:nvPr>
        </p:nvSpPr>
        <p:spPr>
          <a:xfrm>
            <a:off x="812099" y="1179153"/>
            <a:ext cx="10012998" cy="2249847"/>
          </a:xfrm>
        </p:spPr>
        <p:txBody>
          <a:bodyPr/>
          <a:lstStyle/>
          <a:p>
            <a:r>
              <a:rPr lang="en-US" sz="6400" dirty="0"/>
              <a:t>About CCDPH and </a:t>
            </a:r>
            <a:br>
              <a:rPr lang="en-US" sz="6400" dirty="0"/>
            </a:br>
            <a:r>
              <a:rPr lang="en-US" sz="6400" dirty="0"/>
              <a:t>Data Capacity Strategic Plan</a:t>
            </a:r>
          </a:p>
        </p:txBody>
      </p:sp>
    </p:spTree>
    <p:extLst>
      <p:ext uri="{BB962C8B-B14F-4D97-AF65-F5344CB8AC3E}">
        <p14:creationId xmlns:p14="http://schemas.microsoft.com/office/powerpoint/2010/main" val="374279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4166-D7B9-4DCF-A925-778D2EDA59F3}"/>
              </a:ext>
            </a:extLst>
          </p:cNvPr>
          <p:cNvSpPr>
            <a:spLocks noGrp="1"/>
          </p:cNvSpPr>
          <p:nvPr>
            <p:ph type="title"/>
          </p:nvPr>
        </p:nvSpPr>
        <p:spPr>
          <a:xfrm>
            <a:off x="731932" y="203527"/>
            <a:ext cx="10126490" cy="599588"/>
          </a:xfrm>
        </p:spPr>
        <p:txBody>
          <a:bodyPr/>
          <a:lstStyle/>
          <a:p>
            <a:r>
              <a:rPr lang="en-US" dirty="0"/>
              <a:t>CCDPH: Key Approaches to Advancing Health for All</a:t>
            </a:r>
          </a:p>
        </p:txBody>
      </p:sp>
      <p:sp>
        <p:nvSpPr>
          <p:cNvPr id="4" name="Slide Number Placeholder 3">
            <a:extLst>
              <a:ext uri="{FF2B5EF4-FFF2-40B4-BE49-F238E27FC236}">
                <a16:creationId xmlns:a16="http://schemas.microsoft.com/office/drawing/2014/main" id="{C42341FC-DADD-47E3-A864-79C62CB0CB3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C521D8-0276-7043-A50F-48E286C59F7E}" type="slidenum">
              <a:rPr kumimoji="0" lang="en-US" sz="1200" b="1" i="0" u="none" strike="noStrike" kern="1200" cap="none" spc="0" normalizeH="0" baseline="0" noProof="0" smtClean="0">
                <a:ln>
                  <a:noFill/>
                </a:ln>
                <a:solidFill>
                  <a:srgbClr val="0C2340"/>
                </a:solidFill>
                <a:effectLst/>
                <a:uLnTx/>
                <a:uFillTx/>
                <a:latin typeface="brandon_grotesquebold" panose="020B060402020202020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0C2340"/>
              </a:solidFill>
              <a:effectLst/>
              <a:uLnTx/>
              <a:uFillTx/>
              <a:latin typeface="brandon_grotesquebold" panose="020B0604020202020204" charset="0"/>
              <a:ea typeface="+mn-ea"/>
              <a:cs typeface="+mn-cs"/>
            </a:endParaRPr>
          </a:p>
        </p:txBody>
      </p:sp>
      <p:pic>
        <p:nvPicPr>
          <p:cNvPr id="6" name="Picture 5">
            <a:extLst>
              <a:ext uri="{FF2B5EF4-FFF2-40B4-BE49-F238E27FC236}">
                <a16:creationId xmlns:a16="http://schemas.microsoft.com/office/drawing/2014/main" id="{AF7D3B14-671C-49E9-B844-D169E42CBF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pic>
        <p:nvPicPr>
          <p:cNvPr id="7" name="Picture 6" descr="05_public_health_at_work_nt.jpg">
            <a:extLst>
              <a:ext uri="{FF2B5EF4-FFF2-40B4-BE49-F238E27FC236}">
                <a16:creationId xmlns:a16="http://schemas.microsoft.com/office/drawing/2014/main" id="{62E50F90-BBA1-482B-B6EB-3858F4A22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260" y="803115"/>
            <a:ext cx="5049328" cy="5308339"/>
          </a:xfrm>
          <a:prstGeom prst="rect">
            <a:avLst/>
          </a:prstGeom>
        </p:spPr>
      </p:pic>
      <p:sp>
        <p:nvSpPr>
          <p:cNvPr id="8" name="TextBox 7">
            <a:extLst>
              <a:ext uri="{FF2B5EF4-FFF2-40B4-BE49-F238E27FC236}">
                <a16:creationId xmlns:a16="http://schemas.microsoft.com/office/drawing/2014/main" id="{8EA019BC-E8B7-4999-A6F9-D92E28872BB9}"/>
              </a:ext>
            </a:extLst>
          </p:cNvPr>
          <p:cNvSpPr txBox="1"/>
          <p:nvPr/>
        </p:nvSpPr>
        <p:spPr>
          <a:xfrm>
            <a:off x="832224" y="732232"/>
            <a:ext cx="4814518" cy="3540521"/>
          </a:xfrm>
          <a:prstGeom prst="rect">
            <a:avLst/>
          </a:prstGeom>
          <a:noFill/>
        </p:spPr>
        <p:txBody>
          <a:bodyPr wrap="square" rtlCol="0">
            <a:spAutoFit/>
          </a:bodyPr>
          <a:lstStyle/>
          <a:p>
            <a:pPr marR="0" lvl="0" algn="l" defTabSz="457200" rtl="0" eaLnBrk="1" fontAlgn="auto" latinLnBrk="0" hangingPunct="1">
              <a:lnSpc>
                <a:spcPct val="114000"/>
              </a:lnSpc>
              <a:spcBef>
                <a:spcPts val="0"/>
              </a:spcBef>
              <a:spcAft>
                <a:spcPts val="0"/>
              </a:spcAft>
              <a:buClrTx/>
              <a:buSzTx/>
              <a:tabLst/>
              <a:defRPr/>
            </a:pPr>
            <a:r>
              <a:rPr kumimoji="0" lang="en-US" altLang="en-US" b="1" i="0" u="sng"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Data Capacity</a:t>
            </a:r>
          </a:p>
          <a:p>
            <a:pPr marR="0" lvl="0" algn="l" defTabSz="457200" rtl="0" eaLnBrk="1" fontAlgn="auto" latinLnBrk="0" hangingPunct="1">
              <a:lnSpc>
                <a:spcPct val="114000"/>
              </a:lnSpc>
              <a:spcBef>
                <a:spcPts val="0"/>
              </a:spcBef>
              <a:spcAft>
                <a:spcPts val="0"/>
              </a:spcAft>
              <a:buClrTx/>
              <a:buSzTx/>
              <a:tabLst/>
              <a:defRPr/>
            </a:pPr>
            <a:endParaRPr kumimoji="0" lang="en-US" altLang="en-US" b="1" i="0" u="sng"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Assess and understand the community’s health status and the determinants of health, assets and resources. </a:t>
            </a: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Develop comprehensive plans to address major health indicators.  </a:t>
            </a: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endParaRPr>
          </a:p>
          <a:p>
            <a:pPr marL="344488" marR="0" lvl="0" indent="-344488"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srgbClr val="EBECEB">
                    <a:lumMod val="10000"/>
                  </a:srgbClr>
                </a:solidFill>
                <a:effectLst/>
                <a:uLnTx/>
                <a:uFillTx/>
                <a:latin typeface="Georgia" panose="02040502050405020303" pitchFamily="18" charset="0"/>
                <a:ea typeface="+mn-ea"/>
                <a:cs typeface="+mn-cs"/>
              </a:rPr>
              <a:t>Monitor, measure, and evaluate agency and community efforts.</a:t>
            </a:r>
          </a:p>
        </p:txBody>
      </p:sp>
      <p:graphicFrame>
        <p:nvGraphicFramePr>
          <p:cNvPr id="9" name="Table 10">
            <a:extLst>
              <a:ext uri="{FF2B5EF4-FFF2-40B4-BE49-F238E27FC236}">
                <a16:creationId xmlns:a16="http://schemas.microsoft.com/office/drawing/2014/main" id="{AF35E508-FFE6-496C-9259-1E8B311C6EEE}"/>
              </a:ext>
            </a:extLst>
          </p:cNvPr>
          <p:cNvGraphicFramePr>
            <a:graphicFrameLocks noGrp="1"/>
          </p:cNvGraphicFramePr>
          <p:nvPr>
            <p:extLst>
              <p:ext uri="{D42A27DB-BD31-4B8C-83A1-F6EECF244321}">
                <p14:modId xmlns:p14="http://schemas.microsoft.com/office/powerpoint/2010/main" val="1812180727"/>
              </p:ext>
            </p:extLst>
          </p:nvPr>
        </p:nvGraphicFramePr>
        <p:xfrm>
          <a:off x="868154" y="4629460"/>
          <a:ext cx="5227847" cy="1234960"/>
        </p:xfrm>
        <a:graphic>
          <a:graphicData uri="http://schemas.openxmlformats.org/drawingml/2006/table">
            <a:tbl>
              <a:tblPr firstRow="1" bandRow="1">
                <a:tableStyleId>{3B4B98B0-60AC-42C2-AFA5-B58CD77FA1E5}</a:tableStyleId>
              </a:tblPr>
              <a:tblGrid>
                <a:gridCol w="5227847">
                  <a:extLst>
                    <a:ext uri="{9D8B030D-6E8A-4147-A177-3AD203B41FA5}">
                      <a16:colId xmlns:a16="http://schemas.microsoft.com/office/drawing/2014/main" val="2072425255"/>
                    </a:ext>
                  </a:extLst>
                </a:gridCol>
              </a:tblGrid>
              <a:tr h="29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Times New Roman" panose="02020603050405020304" pitchFamily="18" charset="0"/>
                          <a:cs typeface="Times New Roman" panose="02020603050405020304" pitchFamily="18" charset="0"/>
                        </a:rPr>
                        <a:t>Activity 2.3 </a:t>
                      </a:r>
                      <a:endParaRPr lang="en-US" sz="1800" dirty="0">
                        <a:latin typeface="Times New Roman" panose="02020603050405020304" pitchFamily="18" charset="0"/>
                        <a:cs typeface="Times New Roman" panose="02020603050405020304" pitchFamily="18" charset="0"/>
                      </a:endParaRPr>
                    </a:p>
                  </a:txBody>
                  <a:tcPr marL="109231" marR="109231" marT="54616" marB="54616"/>
                </a:tc>
                <a:extLst>
                  <a:ext uri="{0D108BD9-81ED-4DB2-BD59-A6C34878D82A}">
                    <a16:rowId xmlns:a16="http://schemas.microsoft.com/office/drawing/2014/main" val="509129501"/>
                  </a:ext>
                </a:extLst>
              </a:tr>
              <a:tr h="851408">
                <a:tc>
                  <a:txBody>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lang="en-US" sz="1800" b="0" kern="1200" dirty="0">
                          <a:solidFill>
                            <a:schemeClr val="dk1"/>
                          </a:solidFill>
                          <a:effectLst/>
                          <a:latin typeface="Times New Roman" panose="02020603050405020304" pitchFamily="18" charset="0"/>
                          <a:cs typeface="Times New Roman" panose="02020603050405020304" pitchFamily="18" charset="0"/>
                        </a:rPr>
                        <a:t>Increase availability, accessibility &amp; understanding of health behavior &amp; outcomes data by race &amp; ethnicity. </a:t>
                      </a:r>
                      <a:endParaRPr lang="en-US" sz="1800" b="0" kern="1200" dirty="0">
                        <a:solidFill>
                          <a:srgbClr val="FF0000"/>
                        </a:solidFill>
                        <a:latin typeface="Times New Roman" panose="02020603050405020304" pitchFamily="18" charset="0"/>
                        <a:ea typeface="+mn-ea"/>
                        <a:cs typeface="Times New Roman" panose="02020603050405020304" pitchFamily="18" charset="0"/>
                      </a:endParaRPr>
                    </a:p>
                  </a:txBody>
                  <a:tcPr marL="109231" marR="109231" marT="54616" marB="54616"/>
                </a:tc>
                <a:extLst>
                  <a:ext uri="{0D108BD9-81ED-4DB2-BD59-A6C34878D82A}">
                    <a16:rowId xmlns:a16="http://schemas.microsoft.com/office/drawing/2014/main" val="2580549248"/>
                  </a:ext>
                </a:extLst>
              </a:tr>
            </a:tbl>
          </a:graphicData>
        </a:graphic>
      </p:graphicFrame>
    </p:spTree>
    <p:extLst>
      <p:ext uri="{BB962C8B-B14F-4D97-AF65-F5344CB8AC3E}">
        <p14:creationId xmlns:p14="http://schemas.microsoft.com/office/powerpoint/2010/main" val="184450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838200" y="896887"/>
            <a:ext cx="7676460" cy="599588"/>
          </a:xfrm>
        </p:spPr>
        <p:txBody>
          <a:bodyPr/>
          <a:lstStyle/>
          <a:p>
            <a:pPr algn="ctr"/>
            <a:r>
              <a:rPr lang="en-US" dirty="0"/>
              <a:t>2018 – 2022 Strategic Plan: Focus Areas</a:t>
            </a:r>
          </a:p>
        </p:txBody>
      </p:sp>
      <p:graphicFrame>
        <p:nvGraphicFramePr>
          <p:cNvPr id="8" name="Content Placeholder 7">
            <a:extLst>
              <a:ext uri="{FF2B5EF4-FFF2-40B4-BE49-F238E27FC236}">
                <a16:creationId xmlns:a16="http://schemas.microsoft.com/office/drawing/2014/main" id="{94C9EA21-07F3-47B2-AA85-E30D7597CCD0}"/>
              </a:ext>
            </a:extLst>
          </p:cNvPr>
          <p:cNvGraphicFramePr>
            <a:graphicFrameLocks noGrp="1"/>
          </p:cNvGraphicFramePr>
          <p:nvPr>
            <p:ph idx="1"/>
            <p:extLst>
              <p:ext uri="{D42A27DB-BD31-4B8C-83A1-F6EECF244321}">
                <p14:modId xmlns:p14="http://schemas.microsoft.com/office/powerpoint/2010/main" val="3738451043"/>
              </p:ext>
            </p:extLst>
          </p:nvPr>
        </p:nvGraphicFramePr>
        <p:xfrm>
          <a:off x="838200" y="2341704"/>
          <a:ext cx="10515600" cy="2174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4</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3" name="Oval 2">
            <a:extLst>
              <a:ext uri="{FF2B5EF4-FFF2-40B4-BE49-F238E27FC236}">
                <a16:creationId xmlns:a16="http://schemas.microsoft.com/office/drawing/2014/main" id="{16EAF167-4203-47A0-981B-A727D57AF7E6}"/>
              </a:ext>
            </a:extLst>
          </p:cNvPr>
          <p:cNvSpPr/>
          <p:nvPr/>
        </p:nvSpPr>
        <p:spPr>
          <a:xfrm>
            <a:off x="7146400" y="2010521"/>
            <a:ext cx="2286000" cy="26517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7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409798" y="729749"/>
            <a:ext cx="10385215" cy="599588"/>
          </a:xfrm>
        </p:spPr>
        <p:txBody>
          <a:bodyPr/>
          <a:lstStyle/>
          <a:p>
            <a:pPr algn="ctr"/>
            <a:r>
              <a:rPr lang="en-US" dirty="0"/>
              <a:t>2018 – 2022 Strategic Plan: Focus Areas Data Capacity</a:t>
            </a:r>
          </a:p>
        </p:txBody>
      </p:sp>
      <p:sp>
        <p:nvSpPr>
          <p:cNvPr id="14" name="Rectangle: Rounded Corners 13" descr="Bar chart with solid fill">
            <a:extLst>
              <a:ext uri="{FF2B5EF4-FFF2-40B4-BE49-F238E27FC236}">
                <a16:creationId xmlns:a16="http://schemas.microsoft.com/office/drawing/2014/main" id="{668A2ACB-4459-4680-BFC2-9858403E4062}"/>
              </a:ext>
            </a:extLst>
          </p:cNvPr>
          <p:cNvSpPr/>
          <p:nvPr/>
        </p:nvSpPr>
        <p:spPr>
          <a:xfrm>
            <a:off x="1531666" y="2839911"/>
            <a:ext cx="1945184" cy="1340232"/>
          </a:xfrm>
          <a:prstGeom prst="round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E715D2D-9DE7-4D70-A60E-79CAD95BF2DE}"/>
              </a:ext>
            </a:extLst>
          </p:cNvPr>
          <p:cNvSpPr/>
          <p:nvPr/>
        </p:nvSpPr>
        <p:spPr>
          <a:xfrm>
            <a:off x="1531666" y="4180143"/>
            <a:ext cx="1945184" cy="721663"/>
          </a:xfrm>
          <a:custGeom>
            <a:avLst/>
            <a:gdLst>
              <a:gd name="connsiteX0" fmla="*/ 0 w 1945184"/>
              <a:gd name="connsiteY0" fmla="*/ 0 h 721663"/>
              <a:gd name="connsiteX1" fmla="*/ 1945184 w 1945184"/>
              <a:gd name="connsiteY1" fmla="*/ 0 h 721663"/>
              <a:gd name="connsiteX2" fmla="*/ 1945184 w 1945184"/>
              <a:gd name="connsiteY2" fmla="*/ 721663 h 721663"/>
              <a:gd name="connsiteX3" fmla="*/ 0 w 1945184"/>
              <a:gd name="connsiteY3" fmla="*/ 721663 h 721663"/>
              <a:gd name="connsiteX4" fmla="*/ 0 w 1945184"/>
              <a:gd name="connsiteY4" fmla="*/ 0 h 72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4" h="721663">
                <a:moveTo>
                  <a:pt x="0" y="0"/>
                </a:moveTo>
                <a:lnTo>
                  <a:pt x="1945184" y="0"/>
                </a:lnTo>
                <a:lnTo>
                  <a:pt x="1945184" y="721663"/>
                </a:lnTo>
                <a:lnTo>
                  <a:pt x="0" y="7216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5</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8" name="TextBox 17">
            <a:extLst>
              <a:ext uri="{FF2B5EF4-FFF2-40B4-BE49-F238E27FC236}">
                <a16:creationId xmlns:a16="http://schemas.microsoft.com/office/drawing/2014/main" id="{98CB6D5D-1728-4EC6-889F-142D55E2E2E6}"/>
              </a:ext>
            </a:extLst>
          </p:cNvPr>
          <p:cNvSpPr txBox="1"/>
          <p:nvPr/>
        </p:nvSpPr>
        <p:spPr>
          <a:xfrm>
            <a:off x="4284682" y="2527918"/>
            <a:ext cx="6664966"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CDC Health Equity Grant</a:t>
            </a:r>
            <a:br>
              <a:rPr lang="en-US" sz="2000" dirty="0"/>
            </a:br>
            <a:r>
              <a:rPr lang="en-US" sz="2000" i="1" dirty="0"/>
              <a:t>CCDPH Epidemiology</a:t>
            </a:r>
          </a:p>
          <a:p>
            <a:endParaRPr lang="en-US" sz="2000" dirty="0"/>
          </a:p>
          <a:p>
            <a:pPr marL="285750" indent="-285750">
              <a:buFont typeface="Wingdings" panose="05000000000000000000" pitchFamily="2" charset="2"/>
              <a:buChar char="q"/>
            </a:pPr>
            <a:r>
              <a:rPr lang="en-US" sz="2000" dirty="0"/>
              <a:t>CSTE Data Science Team Training (DSTT) Program </a:t>
            </a:r>
            <a:br>
              <a:rPr lang="en-US" sz="2000" dirty="0"/>
            </a:br>
            <a:r>
              <a:rPr lang="en-US" sz="2000" i="1" dirty="0"/>
              <a:t>CCDPH Epidemiology + Communicable Disease Units</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IDPH Crisis Grant</a:t>
            </a:r>
            <a:br>
              <a:rPr lang="en-US" sz="2000" dirty="0"/>
            </a:br>
            <a:r>
              <a:rPr lang="en-US" sz="2000" i="1" dirty="0"/>
              <a:t>UIC PHAME + CCDPH Epidemiology Unit</a:t>
            </a:r>
            <a:endParaRPr lang="en-US" sz="2000" dirty="0"/>
          </a:p>
        </p:txBody>
      </p:sp>
      <p:sp>
        <p:nvSpPr>
          <p:cNvPr id="19" name="Arrow: Right 18">
            <a:extLst>
              <a:ext uri="{FF2B5EF4-FFF2-40B4-BE49-F238E27FC236}">
                <a16:creationId xmlns:a16="http://schemas.microsoft.com/office/drawing/2014/main" id="{529C5F93-D8F9-46C6-BA33-31705A1F8A3D}"/>
              </a:ext>
            </a:extLst>
          </p:cNvPr>
          <p:cNvSpPr/>
          <p:nvPr/>
        </p:nvSpPr>
        <p:spPr>
          <a:xfrm>
            <a:off x="3518512" y="3428999"/>
            <a:ext cx="532435" cy="517967"/>
          </a:xfrm>
          <a:prstGeom prst="rightArrow">
            <a:avLst/>
          </a:prstGeom>
          <a:solidFill>
            <a:schemeClr val="tx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37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11371383" cy="1588897"/>
          </a:xfrm>
        </p:spPr>
        <p:txBody>
          <a:bodyPr/>
          <a:lstStyle/>
          <a:p>
            <a:r>
              <a:rPr lang="en-US" dirty="0"/>
              <a:t>CDC Health Equity Grant</a:t>
            </a:r>
          </a:p>
        </p:txBody>
      </p:sp>
      <p:sp>
        <p:nvSpPr>
          <p:cNvPr id="11" name="Text Placeholder 10">
            <a:extLst>
              <a:ext uri="{FF2B5EF4-FFF2-40B4-BE49-F238E27FC236}">
                <a16:creationId xmlns:a16="http://schemas.microsoft.com/office/drawing/2014/main" id="{ABFDCACB-E94A-48DD-BE3E-37016A274D71}"/>
              </a:ext>
            </a:extLst>
          </p:cNvPr>
          <p:cNvSpPr>
            <a:spLocks noGrp="1"/>
          </p:cNvSpPr>
          <p:nvPr>
            <p:ph type="body" sz="quarter" idx="10"/>
          </p:nvPr>
        </p:nvSpPr>
        <p:spPr>
          <a:xfrm>
            <a:off x="698500" y="2476500"/>
            <a:ext cx="11389656" cy="1200329"/>
          </a:xfrm>
        </p:spPr>
        <p:txBody>
          <a:bodyPr/>
          <a:lstStyle/>
          <a:p>
            <a:pPr>
              <a:lnSpc>
                <a:spcPct val="100000"/>
              </a:lnSpc>
              <a:spcBef>
                <a:spcPts val="0"/>
              </a:spcBef>
            </a:pPr>
            <a:r>
              <a:rPr lang="en-US" sz="3600" dirty="0"/>
              <a:t>National Initiative to Address COVID-19 Health </a:t>
            </a:r>
          </a:p>
          <a:p>
            <a:pPr>
              <a:lnSpc>
                <a:spcPct val="100000"/>
              </a:lnSpc>
              <a:spcBef>
                <a:spcPts val="0"/>
              </a:spcBef>
            </a:pPr>
            <a:r>
              <a:rPr lang="en-US" sz="3600" dirty="0"/>
              <a:t>Disparities Among Populations at High-Risk and Underserved</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6</a:t>
            </a:fld>
            <a:endParaRPr lang="en-US" dirty="0"/>
          </a:p>
        </p:txBody>
      </p:sp>
    </p:spTree>
    <p:extLst>
      <p:ext uri="{BB962C8B-B14F-4D97-AF65-F5344CB8AC3E}">
        <p14:creationId xmlns:p14="http://schemas.microsoft.com/office/powerpoint/2010/main" val="14217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806412" y="480450"/>
            <a:ext cx="10547387" cy="1098186"/>
          </a:xfrm>
        </p:spPr>
        <p:txBody>
          <a:bodyPr/>
          <a:lstStyle/>
          <a:p>
            <a:pPr algn="ctr"/>
            <a:r>
              <a:rPr lang="en-US" dirty="0"/>
              <a:t>CDC Health Equity Grant</a:t>
            </a:r>
            <a:br>
              <a:rPr lang="en-US" dirty="0"/>
            </a:br>
            <a:r>
              <a:rPr lang="en-US" dirty="0"/>
              <a:t>2021-2023</a:t>
            </a:r>
          </a:p>
        </p:txBody>
      </p:sp>
      <p:sp>
        <p:nvSpPr>
          <p:cNvPr id="14" name="Rectangle: Rounded Corners 13" descr="Bar chart with solid fill">
            <a:extLst>
              <a:ext uri="{FF2B5EF4-FFF2-40B4-BE49-F238E27FC236}">
                <a16:creationId xmlns:a16="http://schemas.microsoft.com/office/drawing/2014/main" id="{668A2ACB-4459-4680-BFC2-9858403E4062}"/>
              </a:ext>
            </a:extLst>
          </p:cNvPr>
          <p:cNvSpPr/>
          <p:nvPr/>
        </p:nvSpPr>
        <p:spPr>
          <a:xfrm>
            <a:off x="1531666" y="2839911"/>
            <a:ext cx="1945184" cy="1340232"/>
          </a:xfrm>
          <a:prstGeom prst="round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E715D2D-9DE7-4D70-A60E-79CAD95BF2DE}"/>
              </a:ext>
            </a:extLst>
          </p:cNvPr>
          <p:cNvSpPr/>
          <p:nvPr/>
        </p:nvSpPr>
        <p:spPr>
          <a:xfrm>
            <a:off x="1531666" y="4180143"/>
            <a:ext cx="1945184" cy="721663"/>
          </a:xfrm>
          <a:custGeom>
            <a:avLst/>
            <a:gdLst>
              <a:gd name="connsiteX0" fmla="*/ 0 w 1945184"/>
              <a:gd name="connsiteY0" fmla="*/ 0 h 721663"/>
              <a:gd name="connsiteX1" fmla="*/ 1945184 w 1945184"/>
              <a:gd name="connsiteY1" fmla="*/ 0 h 721663"/>
              <a:gd name="connsiteX2" fmla="*/ 1945184 w 1945184"/>
              <a:gd name="connsiteY2" fmla="*/ 721663 h 721663"/>
              <a:gd name="connsiteX3" fmla="*/ 0 w 1945184"/>
              <a:gd name="connsiteY3" fmla="*/ 721663 h 721663"/>
              <a:gd name="connsiteX4" fmla="*/ 0 w 1945184"/>
              <a:gd name="connsiteY4" fmla="*/ 0 h 72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4" h="721663">
                <a:moveTo>
                  <a:pt x="0" y="0"/>
                </a:moveTo>
                <a:lnTo>
                  <a:pt x="1945184" y="0"/>
                </a:lnTo>
                <a:lnTo>
                  <a:pt x="1945184" y="721663"/>
                </a:lnTo>
                <a:lnTo>
                  <a:pt x="0" y="7216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Capacity </a:t>
            </a:r>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7</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8" name="TextBox 17">
            <a:extLst>
              <a:ext uri="{FF2B5EF4-FFF2-40B4-BE49-F238E27FC236}">
                <a16:creationId xmlns:a16="http://schemas.microsoft.com/office/drawing/2014/main" id="{98CB6D5D-1728-4EC6-889F-142D55E2E2E6}"/>
              </a:ext>
            </a:extLst>
          </p:cNvPr>
          <p:cNvSpPr txBox="1"/>
          <p:nvPr/>
        </p:nvSpPr>
        <p:spPr>
          <a:xfrm>
            <a:off x="6368123" y="2007054"/>
            <a:ext cx="4604677"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Cook County Health Survey, 2022</a:t>
            </a:r>
            <a:br>
              <a:rPr lang="en-US" sz="2000" dirty="0"/>
            </a:br>
            <a:r>
              <a:rPr lang="en-US" sz="2000" i="1" dirty="0"/>
              <a:t>RTI International + Chicago DPH</a:t>
            </a:r>
          </a:p>
          <a:p>
            <a:endParaRPr lang="en-US" sz="2000" dirty="0"/>
          </a:p>
          <a:p>
            <a:pPr marL="285750" indent="-285750">
              <a:buFont typeface="Wingdings" panose="05000000000000000000" pitchFamily="2" charset="2"/>
              <a:buChar char="q"/>
            </a:pPr>
            <a:r>
              <a:rPr lang="en-US" sz="2000" dirty="0"/>
              <a:t>Youth Risk Behavioral Survey, 2022</a:t>
            </a:r>
            <a:br>
              <a:rPr lang="en-US" sz="2000" dirty="0"/>
            </a:br>
            <a:r>
              <a:rPr lang="en-US" sz="2000" i="1" dirty="0"/>
              <a:t>ICF Macro</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Rapid Assessment Data Collection</a:t>
            </a:r>
            <a:br>
              <a:rPr lang="en-US" sz="2000" dirty="0"/>
            </a:br>
            <a:r>
              <a:rPr lang="en-US" sz="2000" i="1" dirty="0"/>
              <a:t>Qualtrics</a:t>
            </a:r>
          </a:p>
          <a:p>
            <a:pPr marL="285750" indent="-285750">
              <a:buFont typeface="Wingdings" panose="05000000000000000000" pitchFamily="2" charset="2"/>
              <a:buChar char="q"/>
            </a:pPr>
            <a:endParaRPr lang="en-US" sz="2000" i="1" dirty="0"/>
          </a:p>
          <a:p>
            <a:pPr marL="285750" indent="-285750">
              <a:buFont typeface="Wingdings" panose="05000000000000000000" pitchFamily="2" charset="2"/>
              <a:buChar char="q"/>
            </a:pPr>
            <a:r>
              <a:rPr lang="en-US" sz="2000" dirty="0"/>
              <a:t>Cook County Health Atlas</a:t>
            </a:r>
            <a:br>
              <a:rPr lang="en-US" sz="2000" i="1" dirty="0"/>
            </a:br>
            <a:r>
              <a:rPr lang="en-US" sz="2000" i="1" dirty="0" err="1"/>
              <a:t>Metopio</a:t>
            </a:r>
            <a:r>
              <a:rPr lang="en-US" sz="2000" i="1" dirty="0"/>
              <a:t> + UIC PHAME</a:t>
            </a:r>
          </a:p>
        </p:txBody>
      </p:sp>
      <p:sp>
        <p:nvSpPr>
          <p:cNvPr id="19" name="Arrow: Right 18">
            <a:extLst>
              <a:ext uri="{FF2B5EF4-FFF2-40B4-BE49-F238E27FC236}">
                <a16:creationId xmlns:a16="http://schemas.microsoft.com/office/drawing/2014/main" id="{529C5F93-D8F9-46C6-BA33-31705A1F8A3D}"/>
              </a:ext>
            </a:extLst>
          </p:cNvPr>
          <p:cNvSpPr/>
          <p:nvPr/>
        </p:nvSpPr>
        <p:spPr>
          <a:xfrm>
            <a:off x="4571810" y="3428999"/>
            <a:ext cx="532435" cy="517967"/>
          </a:xfrm>
          <a:prstGeom prst="rightArrow">
            <a:avLst/>
          </a:prstGeom>
          <a:solidFill>
            <a:schemeClr val="tx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077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910888-428E-404F-B066-7AFA2FF69F22}"/>
              </a:ext>
            </a:extLst>
          </p:cNvPr>
          <p:cNvSpPr>
            <a:spLocks noGrp="1"/>
          </p:cNvSpPr>
          <p:nvPr>
            <p:ph type="title"/>
          </p:nvPr>
        </p:nvSpPr>
        <p:spPr>
          <a:xfrm>
            <a:off x="838200" y="240633"/>
            <a:ext cx="5036956" cy="599588"/>
          </a:xfrm>
        </p:spPr>
        <p:txBody>
          <a:bodyPr/>
          <a:lstStyle/>
          <a:p>
            <a:r>
              <a:rPr lang="en-US" dirty="0"/>
              <a:t>Cook County Health Atlas</a:t>
            </a:r>
          </a:p>
        </p:txBody>
      </p:sp>
      <p:sp>
        <p:nvSpPr>
          <p:cNvPr id="6" name="Content Placeholder 5">
            <a:extLst>
              <a:ext uri="{FF2B5EF4-FFF2-40B4-BE49-F238E27FC236}">
                <a16:creationId xmlns:a16="http://schemas.microsoft.com/office/drawing/2014/main" id="{92DAB891-4E70-4FB9-B3D8-B612707B3F98}"/>
              </a:ext>
            </a:extLst>
          </p:cNvPr>
          <p:cNvSpPr>
            <a:spLocks noGrp="1"/>
          </p:cNvSpPr>
          <p:nvPr>
            <p:ph idx="1"/>
          </p:nvPr>
        </p:nvSpPr>
        <p:spPr>
          <a:xfrm>
            <a:off x="478939" y="953259"/>
            <a:ext cx="11017554" cy="3929281"/>
          </a:xfrm>
        </p:spPr>
        <p:txBody>
          <a:bodyPr/>
          <a:lstStyle/>
          <a:p>
            <a:pPr algn="l" rtl="0" fontAlgn="base"/>
            <a:r>
              <a:rPr lang="en-US" sz="2000" b="0" i="0" dirty="0">
                <a:solidFill>
                  <a:srgbClr val="000000"/>
                </a:solidFill>
                <a:effectLst/>
                <a:latin typeface="Calibri" panose="020F0502020204030204" pitchFamily="34" charset="0"/>
              </a:rPr>
              <a:t>The Cook County Health Atlas will be an interactive tool to identify and provide tools for exploring and communicating environmental, neighborhood and other social determinants of health.</a:t>
            </a:r>
            <a:endParaRPr lang="en-US" sz="2000" b="0" i="0" dirty="0">
              <a:solidFill>
                <a:srgbClr val="000000"/>
              </a:solidFill>
              <a:effectLst/>
              <a:latin typeface="Segoe UI" panose="020B0502040204020203" pitchFamily="34" charset="0"/>
            </a:endParaRPr>
          </a:p>
          <a:p>
            <a:pPr algn="l" rtl="0" fontAlgn="base"/>
            <a:endParaRPr lang="en-US" sz="2000" b="0" i="0" dirty="0">
              <a:solidFill>
                <a:srgbClr val="000000"/>
              </a:solidFill>
              <a:effectLst/>
              <a:latin typeface="Calibri" panose="020F0502020204030204" pitchFamily="34" charset="0"/>
            </a:endParaRPr>
          </a:p>
          <a:p>
            <a:pPr algn="l" rtl="0" fontAlgn="base"/>
            <a:r>
              <a:rPr lang="en-US" sz="2000" b="0" i="0" dirty="0">
                <a:effectLst/>
                <a:latin typeface="Calibri" panose="020F0502020204030204" pitchFamily="34" charset="0"/>
              </a:rPr>
              <a:t>Some of the aims of this project are to:</a:t>
            </a:r>
            <a:endParaRPr lang="en-US" sz="2000" b="0" i="0" dirty="0">
              <a:effectLst/>
              <a:latin typeface="Segoe UI" panose="020B0502040204020203" pitchFamily="34" charset="0"/>
            </a:endParaRP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assess curated data and its data visualization platform as well as public health data sources to inform our decision-making process of population measures/indicators the atlas.</a:t>
            </a: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coordinate with </a:t>
            </a:r>
            <a:r>
              <a:rPr lang="en-US" sz="2000" b="0" i="1" dirty="0" err="1">
                <a:effectLst/>
                <a:latin typeface="Calibri" panose="020F0502020204030204" pitchFamily="34" charset="0"/>
              </a:rPr>
              <a:t>Metopio</a:t>
            </a:r>
            <a:r>
              <a:rPr lang="en-US" sz="2000" b="0" i="1" dirty="0">
                <a:effectLst/>
                <a:latin typeface="Calibri" panose="020F0502020204030204" pitchFamily="34" charset="0"/>
              </a:rPr>
              <a:t> to review wireframes for mocking up the data visualization design for the Cook County Health Atlas. </a:t>
            </a:r>
          </a:p>
          <a:p>
            <a:pPr marL="971550" lvl="1" indent="-285750" fontAlgn="base">
              <a:buFont typeface="Wingdings" panose="05000000000000000000" pitchFamily="2" charset="2"/>
              <a:buChar char="q"/>
            </a:pPr>
            <a:r>
              <a:rPr lang="en-US" sz="2000" b="0" i="1" dirty="0">
                <a:effectLst/>
                <a:latin typeface="Calibri" panose="020F0502020204030204" pitchFamily="34" charset="0"/>
              </a:rPr>
              <a:t>To coordinate with </a:t>
            </a:r>
            <a:r>
              <a:rPr lang="en-US" sz="2000" b="0" i="1" dirty="0" err="1">
                <a:effectLst/>
                <a:latin typeface="Calibri" panose="020F0502020204030204" pitchFamily="34" charset="0"/>
              </a:rPr>
              <a:t>Metopio</a:t>
            </a:r>
            <a:r>
              <a:rPr lang="en-US" sz="2000" b="0" i="1" dirty="0">
                <a:effectLst/>
                <a:latin typeface="Calibri" panose="020F0502020204030204" pitchFamily="34" charset="0"/>
              </a:rPr>
              <a:t> on data imports for public health primary and secondary data. </a:t>
            </a:r>
          </a:p>
          <a:p>
            <a:pPr marL="971550" lvl="1" indent="-285750" fontAlgn="base">
              <a:buFont typeface="Wingdings" panose="05000000000000000000" pitchFamily="2" charset="2"/>
              <a:buChar char="q"/>
            </a:pPr>
            <a:r>
              <a:rPr lang="en-US" sz="2000" i="1" dirty="0">
                <a:latin typeface="Calibri" panose="020F0502020204030204" pitchFamily="34" charset="0"/>
              </a:rPr>
              <a:t>T</a:t>
            </a:r>
            <a:r>
              <a:rPr lang="en-US" sz="2000" b="0" i="1" dirty="0">
                <a:effectLst/>
                <a:latin typeface="Calibri" panose="020F0502020204030204" pitchFamily="34" charset="0"/>
              </a:rPr>
              <a:t>o develop a review and approval process. Fifth, to develop communication and promotion plans that will inform the general public, suburban Cook County residents, and various stakeholders. </a:t>
            </a:r>
            <a:endParaRPr lang="en-US" sz="2000" b="0" i="1" dirty="0">
              <a:effectLst/>
              <a:latin typeface="Segoe UI" panose="020B0502040204020203" pitchFamily="34" charset="0"/>
            </a:endParaRPr>
          </a:p>
        </p:txBody>
      </p:sp>
      <p:pic>
        <p:nvPicPr>
          <p:cNvPr id="8" name="Picture 7">
            <a:extLst>
              <a:ext uri="{FF2B5EF4-FFF2-40B4-BE49-F238E27FC236}">
                <a16:creationId xmlns:a16="http://schemas.microsoft.com/office/drawing/2014/main" id="{A8AFB836-83DF-4611-AE2F-DD03652218C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11" name="TextBox 10">
            <a:extLst>
              <a:ext uri="{FF2B5EF4-FFF2-40B4-BE49-F238E27FC236}">
                <a16:creationId xmlns:a16="http://schemas.microsoft.com/office/drawing/2014/main" id="{79541F5E-F5F7-44E8-9805-33BF339C734C}"/>
              </a:ext>
            </a:extLst>
          </p:cNvPr>
          <p:cNvSpPr txBox="1"/>
          <p:nvPr/>
        </p:nvSpPr>
        <p:spPr>
          <a:xfrm>
            <a:off x="8401370" y="5971036"/>
            <a:ext cx="3311692" cy="646331"/>
          </a:xfrm>
          <a:prstGeom prst="rect">
            <a:avLst/>
          </a:prstGeom>
          <a:noFill/>
        </p:spPr>
        <p:txBody>
          <a:bodyPr wrap="square">
            <a:spAutoFit/>
          </a:bodyPr>
          <a:lstStyle/>
          <a:p>
            <a:r>
              <a:rPr lang="en-US" sz="1800" b="0" i="0" dirty="0">
                <a:solidFill>
                  <a:srgbClr val="000000"/>
                </a:solidFill>
                <a:effectLst/>
                <a:latin typeface="Calibri" panose="020F0502020204030204" pitchFamily="34" charset="0"/>
              </a:rPr>
              <a:t>URL will be </a:t>
            </a:r>
          </a:p>
          <a:p>
            <a:r>
              <a:rPr lang="en-US" sz="1800" b="0" i="0" dirty="0">
                <a:solidFill>
                  <a:srgbClr val="000000"/>
                </a:solidFill>
                <a:effectLst/>
                <a:latin typeface="Calibri" panose="020F0502020204030204" pitchFamily="34" charset="0"/>
              </a:rPr>
              <a:t>www.cookcountyhealthatlas.org </a:t>
            </a:r>
            <a:endParaRPr lang="en-US" dirty="0"/>
          </a:p>
        </p:txBody>
      </p:sp>
    </p:spTree>
    <p:extLst>
      <p:ext uri="{BB962C8B-B14F-4D97-AF65-F5344CB8AC3E}">
        <p14:creationId xmlns:p14="http://schemas.microsoft.com/office/powerpoint/2010/main" val="56361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544-951E-462E-A487-ECF0BB29B5D8}"/>
              </a:ext>
            </a:extLst>
          </p:cNvPr>
          <p:cNvSpPr>
            <a:spLocks noGrp="1"/>
          </p:cNvSpPr>
          <p:nvPr>
            <p:ph type="title"/>
          </p:nvPr>
        </p:nvSpPr>
        <p:spPr>
          <a:xfrm>
            <a:off x="481117" y="321658"/>
            <a:ext cx="6681316" cy="1095493"/>
          </a:xfrm>
        </p:spPr>
        <p:txBody>
          <a:bodyPr/>
          <a:lstStyle/>
          <a:p>
            <a:pPr algn="ctr"/>
            <a:r>
              <a:rPr lang="en-US" b="1" dirty="0">
                <a:solidFill>
                  <a:schemeClr val="tx1"/>
                </a:solidFill>
                <a:latin typeface="+mj-lt"/>
                <a:ea typeface="+mj-ea"/>
                <a:cs typeface="+mj-cs"/>
              </a:rPr>
              <a:t>Cook County Health Atlas Indicator </a:t>
            </a:r>
            <a:br>
              <a:rPr lang="en-US" b="1" dirty="0">
                <a:solidFill>
                  <a:schemeClr val="tx1"/>
                </a:solidFill>
                <a:latin typeface="+mj-lt"/>
                <a:ea typeface="+mj-ea"/>
                <a:cs typeface="+mj-cs"/>
              </a:rPr>
            </a:br>
            <a:r>
              <a:rPr lang="en-US" b="1" dirty="0">
                <a:solidFill>
                  <a:schemeClr val="tx1"/>
                </a:solidFill>
                <a:latin typeface="+mj-lt"/>
                <a:ea typeface="+mj-ea"/>
                <a:cs typeface="+mj-cs"/>
              </a:rPr>
              <a:t>Categories, Topics and Data Sources</a:t>
            </a:r>
            <a:endParaRPr lang="en-US" b="1" dirty="0"/>
          </a:p>
        </p:txBody>
      </p:sp>
      <p:sp>
        <p:nvSpPr>
          <p:cNvPr id="4" name="Slide Number Placeholder 3">
            <a:extLst>
              <a:ext uri="{FF2B5EF4-FFF2-40B4-BE49-F238E27FC236}">
                <a16:creationId xmlns:a16="http://schemas.microsoft.com/office/drawing/2014/main" id="{577A44EC-8407-44AD-9CF4-B452B53D98A6}"/>
              </a:ext>
            </a:extLst>
          </p:cNvPr>
          <p:cNvSpPr>
            <a:spLocks noGrp="1"/>
          </p:cNvSpPr>
          <p:nvPr>
            <p:ph type="sldNum" sz="quarter" idx="12"/>
          </p:nvPr>
        </p:nvSpPr>
        <p:spPr/>
        <p:txBody>
          <a:bodyPr/>
          <a:lstStyle/>
          <a:p>
            <a:fld id="{EAC521D8-0276-7043-A50F-48E286C59F7E}" type="slidenum">
              <a:rPr lang="en-US" smtClean="0"/>
              <a:pPr/>
              <a:t>9</a:t>
            </a:fld>
            <a:endParaRPr lang="en-US" dirty="0"/>
          </a:p>
        </p:txBody>
      </p:sp>
      <p:pic>
        <p:nvPicPr>
          <p:cNvPr id="9" name="Picture 8">
            <a:extLst>
              <a:ext uri="{FF2B5EF4-FFF2-40B4-BE49-F238E27FC236}">
                <a16:creationId xmlns:a16="http://schemas.microsoft.com/office/drawing/2014/main" id="{4BC31577-E9E4-44E6-8C80-543BADB33F5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1956" y="6221127"/>
            <a:ext cx="1579412" cy="396240"/>
          </a:xfrm>
          <a:prstGeom prst="rect">
            <a:avLst/>
          </a:prstGeom>
        </p:spPr>
      </p:pic>
      <p:sp>
        <p:nvSpPr>
          <p:cNvPr id="3" name="Rectangle: Rounded Corners 2">
            <a:extLst>
              <a:ext uri="{FF2B5EF4-FFF2-40B4-BE49-F238E27FC236}">
                <a16:creationId xmlns:a16="http://schemas.microsoft.com/office/drawing/2014/main" id="{BD9B905A-F83A-41EF-A802-EEEADACD3BB7}"/>
              </a:ext>
            </a:extLst>
          </p:cNvPr>
          <p:cNvSpPr/>
          <p:nvPr/>
        </p:nvSpPr>
        <p:spPr>
          <a:xfrm>
            <a:off x="1802832" y="1544387"/>
            <a:ext cx="1898248" cy="100989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CCDPH</a:t>
            </a:r>
          </a:p>
        </p:txBody>
      </p:sp>
      <p:sp>
        <p:nvSpPr>
          <p:cNvPr id="5" name="Rectangle: Rounded Corners 4">
            <a:extLst>
              <a:ext uri="{FF2B5EF4-FFF2-40B4-BE49-F238E27FC236}">
                <a16:creationId xmlns:a16="http://schemas.microsoft.com/office/drawing/2014/main" id="{39637251-F455-464B-A2A1-01976F0ECA1C}"/>
              </a:ext>
            </a:extLst>
          </p:cNvPr>
          <p:cNvSpPr/>
          <p:nvPr/>
        </p:nvSpPr>
        <p:spPr>
          <a:xfrm>
            <a:off x="1802832" y="3214146"/>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YRBS</a:t>
            </a:r>
          </a:p>
        </p:txBody>
      </p:sp>
      <p:sp>
        <p:nvSpPr>
          <p:cNvPr id="18" name="Rectangle: Rounded Corners 17">
            <a:extLst>
              <a:ext uri="{FF2B5EF4-FFF2-40B4-BE49-F238E27FC236}">
                <a16:creationId xmlns:a16="http://schemas.microsoft.com/office/drawing/2014/main" id="{FD4FE97C-6AC1-403A-B07A-D4299190E533}"/>
              </a:ext>
            </a:extLst>
          </p:cNvPr>
          <p:cNvSpPr/>
          <p:nvPr/>
        </p:nvSpPr>
        <p:spPr>
          <a:xfrm>
            <a:off x="1802832" y="3774293"/>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Hospitalization</a:t>
            </a:r>
          </a:p>
        </p:txBody>
      </p:sp>
      <p:sp>
        <p:nvSpPr>
          <p:cNvPr id="19" name="Rectangle: Rounded Corners 18">
            <a:extLst>
              <a:ext uri="{FF2B5EF4-FFF2-40B4-BE49-F238E27FC236}">
                <a16:creationId xmlns:a16="http://schemas.microsoft.com/office/drawing/2014/main" id="{FD09B360-6114-41D0-A34D-80F830A22EAE}"/>
              </a:ext>
            </a:extLst>
          </p:cNvPr>
          <p:cNvSpPr/>
          <p:nvPr/>
        </p:nvSpPr>
        <p:spPr>
          <a:xfrm>
            <a:off x="1802832" y="4334440"/>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Infectious Disease</a:t>
            </a:r>
          </a:p>
        </p:txBody>
      </p:sp>
      <p:sp>
        <p:nvSpPr>
          <p:cNvPr id="22" name="Rectangle: Rounded Corners 21">
            <a:extLst>
              <a:ext uri="{FF2B5EF4-FFF2-40B4-BE49-F238E27FC236}">
                <a16:creationId xmlns:a16="http://schemas.microsoft.com/office/drawing/2014/main" id="{CED0FF0E-B174-4FC8-B2D7-8397520694E2}"/>
              </a:ext>
            </a:extLst>
          </p:cNvPr>
          <p:cNvSpPr/>
          <p:nvPr/>
        </p:nvSpPr>
        <p:spPr>
          <a:xfrm>
            <a:off x="1802832" y="4894588"/>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Medical Examiner</a:t>
            </a:r>
          </a:p>
        </p:txBody>
      </p:sp>
      <p:sp>
        <p:nvSpPr>
          <p:cNvPr id="24" name="Rectangle: Rounded Corners 23">
            <a:extLst>
              <a:ext uri="{FF2B5EF4-FFF2-40B4-BE49-F238E27FC236}">
                <a16:creationId xmlns:a16="http://schemas.microsoft.com/office/drawing/2014/main" id="{3BA96E43-4F28-4365-A443-FD3FCA3BAD91}"/>
              </a:ext>
            </a:extLst>
          </p:cNvPr>
          <p:cNvSpPr/>
          <p:nvPr/>
        </p:nvSpPr>
        <p:spPr>
          <a:xfrm>
            <a:off x="4020275" y="1544387"/>
            <a:ext cx="1898248" cy="10098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Metopio</a:t>
            </a:r>
            <a:endParaRPr lang="en-US" dirty="0"/>
          </a:p>
        </p:txBody>
      </p:sp>
      <p:sp>
        <p:nvSpPr>
          <p:cNvPr id="25" name="Rectangle: Rounded Corners 24">
            <a:extLst>
              <a:ext uri="{FF2B5EF4-FFF2-40B4-BE49-F238E27FC236}">
                <a16:creationId xmlns:a16="http://schemas.microsoft.com/office/drawing/2014/main" id="{0D780DA0-7CBB-42C1-BEF7-5D120AB0B7C4}"/>
              </a:ext>
            </a:extLst>
          </p:cNvPr>
          <p:cNvSpPr/>
          <p:nvPr/>
        </p:nvSpPr>
        <p:spPr>
          <a:xfrm>
            <a:off x="4020275" y="2623838"/>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ACS</a:t>
            </a:r>
          </a:p>
        </p:txBody>
      </p:sp>
      <p:sp>
        <p:nvSpPr>
          <p:cNvPr id="26" name="Rectangle: Rounded Corners 25">
            <a:extLst>
              <a:ext uri="{FF2B5EF4-FFF2-40B4-BE49-F238E27FC236}">
                <a16:creationId xmlns:a16="http://schemas.microsoft.com/office/drawing/2014/main" id="{DBF81216-8DAF-4A2D-BF14-D749BEF22ED5}"/>
              </a:ext>
            </a:extLst>
          </p:cNvPr>
          <p:cNvSpPr/>
          <p:nvPr/>
        </p:nvSpPr>
        <p:spPr>
          <a:xfrm>
            <a:off x="4020275" y="3183985"/>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BRFSS</a:t>
            </a:r>
          </a:p>
        </p:txBody>
      </p:sp>
      <p:sp>
        <p:nvSpPr>
          <p:cNvPr id="27" name="Rectangle: Rounded Corners 26">
            <a:extLst>
              <a:ext uri="{FF2B5EF4-FFF2-40B4-BE49-F238E27FC236}">
                <a16:creationId xmlns:a16="http://schemas.microsoft.com/office/drawing/2014/main" id="{F176E9A6-3648-4F91-A2B9-1A2B889D7DA2}"/>
              </a:ext>
            </a:extLst>
          </p:cNvPr>
          <p:cNvSpPr/>
          <p:nvPr/>
        </p:nvSpPr>
        <p:spPr>
          <a:xfrm>
            <a:off x="4020275" y="3744132"/>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CDC</a:t>
            </a:r>
          </a:p>
        </p:txBody>
      </p:sp>
      <p:sp>
        <p:nvSpPr>
          <p:cNvPr id="28" name="Rectangle: Rounded Corners 27">
            <a:extLst>
              <a:ext uri="{FF2B5EF4-FFF2-40B4-BE49-F238E27FC236}">
                <a16:creationId xmlns:a16="http://schemas.microsoft.com/office/drawing/2014/main" id="{5B63552B-F19E-4490-9472-22E948EBFD76}"/>
              </a:ext>
            </a:extLst>
          </p:cNvPr>
          <p:cNvSpPr/>
          <p:nvPr/>
        </p:nvSpPr>
        <p:spPr>
          <a:xfrm>
            <a:off x="4020275" y="4304280"/>
            <a:ext cx="1898248" cy="486938"/>
          </a:xfrm>
          <a:prstGeom prst="round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EPA</a:t>
            </a:r>
          </a:p>
        </p:txBody>
      </p:sp>
      <p:sp>
        <p:nvSpPr>
          <p:cNvPr id="29" name="Rectangle: Rounded Corners 28">
            <a:extLst>
              <a:ext uri="{FF2B5EF4-FFF2-40B4-BE49-F238E27FC236}">
                <a16:creationId xmlns:a16="http://schemas.microsoft.com/office/drawing/2014/main" id="{F9942268-326B-48A3-ABF3-85FB9F3FB7CC}"/>
              </a:ext>
            </a:extLst>
          </p:cNvPr>
          <p:cNvSpPr/>
          <p:nvPr/>
        </p:nvSpPr>
        <p:spPr>
          <a:xfrm>
            <a:off x="1802832" y="2677347"/>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Cook County Health Survey</a:t>
            </a:r>
          </a:p>
        </p:txBody>
      </p:sp>
      <p:sp>
        <p:nvSpPr>
          <p:cNvPr id="30" name="Rectangle: Rounded Corners 29">
            <a:extLst>
              <a:ext uri="{FF2B5EF4-FFF2-40B4-BE49-F238E27FC236}">
                <a16:creationId xmlns:a16="http://schemas.microsoft.com/office/drawing/2014/main" id="{437FFC14-34C4-4E65-ACAD-19AAC723FA36}"/>
              </a:ext>
            </a:extLst>
          </p:cNvPr>
          <p:cNvSpPr/>
          <p:nvPr/>
        </p:nvSpPr>
        <p:spPr>
          <a:xfrm>
            <a:off x="1802832" y="5501284"/>
            <a:ext cx="1898248" cy="486938"/>
          </a:xfrm>
          <a:prstGeom prst="roundRect">
            <a:avLst/>
          </a:prstGeom>
          <a:solidFill>
            <a:schemeClr val="tx1">
              <a:lumMod val="25000"/>
              <a:lumOff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Vital Statistics</a:t>
            </a:r>
          </a:p>
        </p:txBody>
      </p:sp>
      <p:sp>
        <p:nvSpPr>
          <p:cNvPr id="8" name="TextBox 7">
            <a:extLst>
              <a:ext uri="{FF2B5EF4-FFF2-40B4-BE49-F238E27FC236}">
                <a16:creationId xmlns:a16="http://schemas.microsoft.com/office/drawing/2014/main" id="{F9E6FB8B-1528-46A0-857D-992E4FA9E275}"/>
              </a:ext>
            </a:extLst>
          </p:cNvPr>
          <p:cNvSpPr txBox="1"/>
          <p:nvPr/>
        </p:nvSpPr>
        <p:spPr>
          <a:xfrm>
            <a:off x="4020275" y="4882857"/>
            <a:ext cx="1898248" cy="523220"/>
          </a:xfrm>
          <a:prstGeom prst="rect">
            <a:avLst/>
          </a:prstGeom>
          <a:noFill/>
        </p:spPr>
        <p:txBody>
          <a:bodyPr wrap="square" rtlCol="0">
            <a:spAutoFit/>
          </a:bodyPr>
          <a:lstStyle/>
          <a:p>
            <a:pPr algn="ctr"/>
            <a:r>
              <a:rPr lang="en-US" sz="1400" dirty="0">
                <a:solidFill>
                  <a:schemeClr val="bg1">
                    <a:lumMod val="50000"/>
                  </a:schemeClr>
                </a:solidFill>
              </a:rPr>
              <a:t>904 indicators drawn from 92 data sources</a:t>
            </a:r>
          </a:p>
        </p:txBody>
      </p:sp>
      <p:pic>
        <p:nvPicPr>
          <p:cNvPr id="31" name="Picture 30">
            <a:extLst>
              <a:ext uri="{FF2B5EF4-FFF2-40B4-BE49-F238E27FC236}">
                <a16:creationId xmlns:a16="http://schemas.microsoft.com/office/drawing/2014/main" id="{1C31EF99-7893-4D21-924D-50C55F2B5C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4061" y="3837008"/>
            <a:ext cx="4572000" cy="2268220"/>
          </a:xfrm>
          <a:prstGeom prst="rect">
            <a:avLst/>
          </a:prstGeom>
          <a:noFill/>
        </p:spPr>
      </p:pic>
      <p:pic>
        <p:nvPicPr>
          <p:cNvPr id="32" name="Picture 31" descr="P306#yIS1">
            <a:extLst>
              <a:ext uri="{FF2B5EF4-FFF2-40B4-BE49-F238E27FC236}">
                <a16:creationId xmlns:a16="http://schemas.microsoft.com/office/drawing/2014/main" id="{53A9C81F-517E-4872-9CFB-3A168CBBA1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74061" y="1474139"/>
            <a:ext cx="4572000" cy="2298700"/>
          </a:xfrm>
          <a:prstGeom prst="rect">
            <a:avLst/>
          </a:prstGeom>
          <a:noFill/>
        </p:spPr>
      </p:pic>
      <p:sp>
        <p:nvSpPr>
          <p:cNvPr id="33" name="TextBox 32">
            <a:extLst>
              <a:ext uri="{FF2B5EF4-FFF2-40B4-BE49-F238E27FC236}">
                <a16:creationId xmlns:a16="http://schemas.microsoft.com/office/drawing/2014/main" id="{8473B438-83F4-433C-8EE4-CE7798B94FD1}"/>
              </a:ext>
            </a:extLst>
          </p:cNvPr>
          <p:cNvSpPr txBox="1"/>
          <p:nvPr/>
        </p:nvSpPr>
        <p:spPr>
          <a:xfrm>
            <a:off x="7380790" y="1090703"/>
            <a:ext cx="4184249" cy="323165"/>
          </a:xfrm>
          <a:prstGeom prst="rect">
            <a:avLst/>
          </a:prstGeom>
          <a:noFill/>
        </p:spPr>
        <p:txBody>
          <a:bodyPr wrap="square" rtlCol="0">
            <a:spAutoFit/>
          </a:bodyPr>
          <a:lstStyle/>
          <a:p>
            <a:pPr algn="ctr"/>
            <a:r>
              <a:rPr lang="en-US" sz="1500" b="1" dirty="0"/>
              <a:t>CCDPH CHSA 2021 Sections, Categories and Topics</a:t>
            </a:r>
          </a:p>
        </p:txBody>
      </p:sp>
    </p:spTree>
    <p:extLst>
      <p:ext uri="{BB962C8B-B14F-4D97-AF65-F5344CB8AC3E}">
        <p14:creationId xmlns:p14="http://schemas.microsoft.com/office/powerpoint/2010/main" val="2418178498"/>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5">
      <a:dk1>
        <a:srgbClr val="09233F"/>
      </a:dk1>
      <a:lt1>
        <a:srgbClr val="FFFFFF"/>
      </a:lt1>
      <a:dk2>
        <a:srgbClr val="37C1CC"/>
      </a:dk2>
      <a:lt2>
        <a:srgbClr val="F58374"/>
      </a:lt2>
      <a:accent1>
        <a:srgbClr val="009BA6"/>
      </a:accent1>
      <a:accent2>
        <a:srgbClr val="EF4A23"/>
      </a:accent2>
      <a:accent3>
        <a:srgbClr val="25CCD8"/>
      </a:accent3>
      <a:accent4>
        <a:srgbClr val="FBC1BA"/>
      </a:accent4>
      <a:accent5>
        <a:srgbClr val="96BDC0"/>
      </a:accent5>
      <a:accent6>
        <a:srgbClr val="D2DADC"/>
      </a:accent6>
      <a:hlink>
        <a:srgbClr val="21B6C0"/>
      </a:hlink>
      <a:folHlink>
        <a:srgbClr val="21B6C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23AED2E-C4D8-EA42-83A6-1D586DAAB861}" vid="{0DC2F34A-FE01-2643-9A56-B2D6537581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120086</TotalTime>
  <Words>1216</Words>
  <Application>Microsoft Office PowerPoint</Application>
  <PresentationFormat>Widescreen</PresentationFormat>
  <Paragraphs>118</Paragraphs>
  <Slides>12</Slides>
  <Notes>9</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Office Theme</vt:lpstr>
      <vt:lpstr>SSB Content White</vt:lpstr>
      <vt:lpstr>Office Theme</vt:lpstr>
      <vt:lpstr>Leveraging Grant Funds to Build  CCDPH’s Data Capacity and  Advance Health Equity </vt:lpstr>
      <vt:lpstr>About CCDPH and  Data Capacity Strategic Plan</vt:lpstr>
      <vt:lpstr>CCDPH: Key Approaches to Advancing Health for All</vt:lpstr>
      <vt:lpstr>2018 – 2022 Strategic Plan: Focus Areas</vt:lpstr>
      <vt:lpstr>2018 – 2022 Strategic Plan: Focus Areas Data Capacity</vt:lpstr>
      <vt:lpstr>CDC Health Equity Grant</vt:lpstr>
      <vt:lpstr>CDC Health Equity Grant 2021-2023</vt:lpstr>
      <vt:lpstr>Cook County Health Atlas</vt:lpstr>
      <vt:lpstr>Cook County Health Atlas Indicator  Categories, Topics and Data Sources</vt:lpstr>
      <vt:lpstr>Next Steps</vt:lpstr>
      <vt:lpstr>Health Atlas Updates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1465</cp:revision>
  <cp:lastPrinted>2019-10-24T11:35:50Z</cp:lastPrinted>
  <dcterms:created xsi:type="dcterms:W3CDTF">2018-09-25T21:50:21Z</dcterms:created>
  <dcterms:modified xsi:type="dcterms:W3CDTF">2022-06-14T02:53:34Z</dcterms:modified>
</cp:coreProperties>
</file>